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9"/>
  </p:notesMasterIdLst>
  <p:sldIdLst>
    <p:sldId id="302" r:id="rId2"/>
    <p:sldId id="303" r:id="rId3"/>
    <p:sldId id="264" r:id="rId4"/>
    <p:sldId id="265" r:id="rId5"/>
    <p:sldId id="304" r:id="rId6"/>
    <p:sldId id="305" r:id="rId7"/>
    <p:sldId id="306" r:id="rId8"/>
    <p:sldId id="266" r:id="rId9"/>
    <p:sldId id="267" r:id="rId10"/>
    <p:sldId id="268" r:id="rId11"/>
    <p:sldId id="269" r:id="rId12"/>
    <p:sldId id="270" r:id="rId13"/>
    <p:sldId id="271" r:id="rId14"/>
    <p:sldId id="272" r:id="rId15"/>
    <p:sldId id="273" r:id="rId16"/>
    <p:sldId id="307" r:id="rId17"/>
    <p:sldId id="311" r:id="rId18"/>
    <p:sldId id="308" r:id="rId19"/>
    <p:sldId id="309" r:id="rId20"/>
    <p:sldId id="310" r:id="rId21"/>
    <p:sldId id="275" r:id="rId22"/>
    <p:sldId id="312" r:id="rId23"/>
    <p:sldId id="276" r:id="rId24"/>
    <p:sldId id="278" r:id="rId25"/>
    <p:sldId id="277" r:id="rId26"/>
    <p:sldId id="279" r:id="rId27"/>
    <p:sldId id="313" r:id="rId28"/>
    <p:sldId id="314" r:id="rId29"/>
    <p:sldId id="315" r:id="rId30"/>
    <p:sldId id="316" r:id="rId31"/>
    <p:sldId id="317" r:id="rId32"/>
    <p:sldId id="280" r:id="rId33"/>
    <p:sldId id="281" r:id="rId34"/>
    <p:sldId id="282" r:id="rId35"/>
    <p:sldId id="283" r:id="rId36"/>
    <p:sldId id="284" r:id="rId37"/>
    <p:sldId id="286" r:id="rId38"/>
    <p:sldId id="285" r:id="rId39"/>
    <p:sldId id="287" r:id="rId40"/>
    <p:sldId id="288" r:id="rId41"/>
    <p:sldId id="289" r:id="rId42"/>
    <p:sldId id="291" r:id="rId43"/>
    <p:sldId id="290" r:id="rId44"/>
    <p:sldId id="300" r:id="rId45"/>
    <p:sldId id="301" r:id="rId46"/>
    <p:sldId id="292" r:id="rId47"/>
    <p:sldId id="293"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659" autoAdjust="0"/>
  </p:normalViewPr>
  <p:slideViewPr>
    <p:cSldViewPr>
      <p:cViewPr varScale="1">
        <p:scale>
          <a:sx n="52" d="100"/>
          <a:sy n="52" d="100"/>
        </p:scale>
        <p:origin x="1926" y="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950C25-6575-43FF-B5DF-39AD04588A37}" type="datetimeFigureOut">
              <a:rPr lang="en-US" smtClean="0"/>
              <a:t>2/12/2023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31D26E4-2074-46B7-B525-B803C070DC25}" type="slidenum">
              <a:rPr lang="en-US" smtClean="0"/>
              <a:t>‹#›</a:t>
            </a:fld>
            <a:endParaRPr lang="en-US" dirty="0"/>
          </a:p>
        </p:txBody>
      </p:sp>
    </p:spTree>
    <p:extLst>
      <p:ext uri="{BB962C8B-B14F-4D97-AF65-F5344CB8AC3E}">
        <p14:creationId xmlns:p14="http://schemas.microsoft.com/office/powerpoint/2010/main" val="39566971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Five types of blood vessels:</a:t>
            </a:r>
            <a:endParaRPr lang="en-US" dirty="0" smtClean="0"/>
          </a:p>
          <a:p>
            <a:r>
              <a:rPr lang="en-US" i="1" dirty="0" smtClean="0"/>
              <a:t>(1) Arteries</a:t>
            </a:r>
            <a:endParaRPr lang="en-US" dirty="0" smtClean="0"/>
          </a:p>
          <a:p>
            <a:r>
              <a:rPr lang="en-US" i="1" dirty="0" smtClean="0"/>
              <a:t>	Carry blood away from the heart to body tissues</a:t>
            </a:r>
            <a:endParaRPr lang="en-US" dirty="0" smtClean="0"/>
          </a:p>
          <a:p>
            <a:r>
              <a:rPr lang="en-US" i="1" dirty="0" smtClean="0"/>
              <a:t>	Two large arteries are: _aorta_ and _pulmonary trunk_ branch out from the heart go to small arteries</a:t>
            </a:r>
            <a:endParaRPr lang="en-US" dirty="0" smtClean="0"/>
          </a:p>
          <a:p>
            <a:r>
              <a:rPr lang="en-US" i="1" dirty="0" smtClean="0"/>
              <a:t>(2) _Arterioles_</a:t>
            </a:r>
            <a:endParaRPr lang="en-US" dirty="0" smtClean="0"/>
          </a:p>
          <a:p>
            <a:r>
              <a:rPr lang="en-US" i="1" dirty="0" smtClean="0"/>
              <a:t>	Small arteries found in organs, branch out into capillaries	</a:t>
            </a:r>
            <a:endParaRPr lang="en-US" dirty="0" smtClean="0"/>
          </a:p>
          <a:p>
            <a:r>
              <a:rPr lang="en-US" i="1" dirty="0" smtClean="0"/>
              <a:t>(3) _Capillaries_</a:t>
            </a:r>
            <a:endParaRPr lang="en-US" dirty="0" smtClean="0"/>
          </a:p>
          <a:p>
            <a:r>
              <a:rPr lang="en-US" i="1" dirty="0" smtClean="0"/>
              <a:t>	Microscopic vessels that branch off of arterioles in organs</a:t>
            </a:r>
            <a:endParaRPr lang="en-US" dirty="0" smtClean="0"/>
          </a:p>
          <a:p>
            <a:r>
              <a:rPr lang="en-US" i="1" dirty="0" smtClean="0"/>
              <a:t>(4) _Veins_</a:t>
            </a:r>
            <a:endParaRPr lang="en-US" dirty="0" smtClean="0"/>
          </a:p>
          <a:p>
            <a:r>
              <a:rPr lang="en-US" i="1" dirty="0" smtClean="0"/>
              <a:t>	Small veins formed by groups of capillaries within a tissue that reunite </a:t>
            </a:r>
            <a:endParaRPr lang="en-US" dirty="0" smtClean="0"/>
          </a:p>
          <a:p>
            <a:r>
              <a:rPr lang="en-US" i="1" dirty="0" smtClean="0"/>
              <a:t>(5) _Venules_</a:t>
            </a:r>
            <a:endParaRPr lang="en-US" dirty="0" smtClean="0"/>
          </a:p>
          <a:p>
            <a:r>
              <a:rPr lang="en-US" i="1" dirty="0" smtClean="0"/>
              <a:t>	Larger vessels formed by merging venules; convey blood from tissues back to the heart</a:t>
            </a:r>
            <a:endParaRPr lang="en-US" dirty="0"/>
          </a:p>
        </p:txBody>
      </p:sp>
      <p:sp>
        <p:nvSpPr>
          <p:cNvPr id="4" name="Slide Number Placeholder 3"/>
          <p:cNvSpPr>
            <a:spLocks noGrp="1"/>
          </p:cNvSpPr>
          <p:nvPr>
            <p:ph type="sldNum" sz="quarter" idx="10"/>
          </p:nvPr>
        </p:nvSpPr>
        <p:spPr/>
        <p:txBody>
          <a:bodyPr/>
          <a:lstStyle/>
          <a:p>
            <a:fld id="{931D26E4-2074-46B7-B525-B803C070DC25}" type="slidenum">
              <a:rPr lang="en-US" smtClean="0"/>
              <a:t>3</a:t>
            </a:fld>
            <a:endParaRPr lang="en-US" dirty="0"/>
          </a:p>
        </p:txBody>
      </p:sp>
    </p:spTree>
    <p:extLst>
      <p:ext uri="{BB962C8B-B14F-4D97-AF65-F5344CB8AC3E}">
        <p14:creationId xmlns:p14="http://schemas.microsoft.com/office/powerpoint/2010/main" val="26851011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1D26E4-2074-46B7-B525-B803C070DC25}" type="slidenum">
              <a:rPr lang="en-US" smtClean="0"/>
              <a:t>31</a:t>
            </a:fld>
            <a:endParaRPr lang="en-US" dirty="0"/>
          </a:p>
        </p:txBody>
      </p:sp>
    </p:spTree>
    <p:extLst>
      <p:ext uri="{BB962C8B-B14F-4D97-AF65-F5344CB8AC3E}">
        <p14:creationId xmlns:p14="http://schemas.microsoft.com/office/powerpoint/2010/main" val="272308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1D26E4-2074-46B7-B525-B803C070DC25}" type="slidenum">
              <a:rPr lang="en-US" smtClean="0"/>
              <a:t>32</a:t>
            </a:fld>
            <a:endParaRPr lang="en-US" dirty="0"/>
          </a:p>
        </p:txBody>
      </p:sp>
    </p:spTree>
    <p:extLst>
      <p:ext uri="{BB962C8B-B14F-4D97-AF65-F5344CB8AC3E}">
        <p14:creationId xmlns:p14="http://schemas.microsoft.com/office/powerpoint/2010/main" val="1484658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50" b="1" dirty="0" smtClean="0"/>
              <a:t>Contractions of the heart</a:t>
            </a:r>
            <a:endParaRPr lang="en-US" sz="1050" dirty="0" smtClean="0"/>
          </a:p>
          <a:p>
            <a:r>
              <a:rPr lang="en-US" sz="1200" dirty="0" smtClean="0"/>
              <a:t>BP (systolic and</a:t>
            </a:r>
            <a:r>
              <a:rPr lang="en-US" sz="1200" baseline="0" dirty="0" smtClean="0"/>
              <a:t> diastolic) </a:t>
            </a:r>
            <a:r>
              <a:rPr lang="en-US" sz="1200" dirty="0" smtClean="0"/>
              <a:t>generated by contraction of heart’s ventricles and measured in millimeters of mercury (Hg)</a:t>
            </a:r>
          </a:p>
          <a:p>
            <a:endParaRPr lang="en-US" dirty="0"/>
          </a:p>
        </p:txBody>
      </p:sp>
      <p:sp>
        <p:nvSpPr>
          <p:cNvPr id="4" name="Slide Number Placeholder 3"/>
          <p:cNvSpPr>
            <a:spLocks noGrp="1"/>
          </p:cNvSpPr>
          <p:nvPr>
            <p:ph type="sldNum" sz="quarter" idx="10"/>
          </p:nvPr>
        </p:nvSpPr>
        <p:spPr/>
        <p:txBody>
          <a:bodyPr/>
          <a:lstStyle/>
          <a:p>
            <a:fld id="{931D26E4-2074-46B7-B525-B803C070DC25}" type="slidenum">
              <a:rPr lang="en-US" smtClean="0"/>
              <a:t>33</a:t>
            </a:fld>
            <a:endParaRPr lang="en-US" dirty="0"/>
          </a:p>
        </p:txBody>
      </p:sp>
    </p:spTree>
    <p:extLst>
      <p:ext uri="{BB962C8B-B14F-4D97-AF65-F5344CB8AC3E}">
        <p14:creationId xmlns:p14="http://schemas.microsoft.com/office/powerpoint/2010/main" val="2675550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3"/>
            <a:r>
              <a:rPr lang="en-US" sz="2000" dirty="0" smtClean="0"/>
              <a:t>Skeletal muscle pump_</a:t>
            </a:r>
          </a:p>
          <a:p>
            <a:r>
              <a:rPr lang="en-US" sz="2800" dirty="0" smtClean="0"/>
              <a:t>Locomotory activity promotes venous return, i.e. walking, running. Veins in legs and arms have one-way valves that direct flow away from limb to the heart. Muscles compress (contraction phase) the veins propels blood forward through distal (upper) valves. Muscles decompress (relaxation phase) proximal valves open, blood flows into and fills venous segment. Both of these work together to create enough pressure to propel blood to heart.</a:t>
            </a:r>
          </a:p>
          <a:p>
            <a:endParaRPr lang="en-US" dirty="0"/>
          </a:p>
        </p:txBody>
      </p:sp>
      <p:sp>
        <p:nvSpPr>
          <p:cNvPr id="4" name="Slide Number Placeholder 3"/>
          <p:cNvSpPr>
            <a:spLocks noGrp="1"/>
          </p:cNvSpPr>
          <p:nvPr>
            <p:ph type="sldNum" sz="quarter" idx="10"/>
          </p:nvPr>
        </p:nvSpPr>
        <p:spPr/>
        <p:txBody>
          <a:bodyPr/>
          <a:lstStyle/>
          <a:p>
            <a:fld id="{931D26E4-2074-46B7-B525-B803C070DC25}" type="slidenum">
              <a:rPr lang="en-US" smtClean="0"/>
              <a:t>34</a:t>
            </a:fld>
            <a:endParaRPr lang="en-US" dirty="0"/>
          </a:p>
        </p:txBody>
      </p:sp>
    </p:spTree>
    <p:extLst>
      <p:ext uri="{BB962C8B-B14F-4D97-AF65-F5344CB8AC3E}">
        <p14:creationId xmlns:p14="http://schemas.microsoft.com/office/powerpoint/2010/main" val="1581547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3"/>
            <a:r>
              <a:rPr lang="en-US" sz="2000" b="1" dirty="0" smtClean="0"/>
              <a:t>_</a:t>
            </a:r>
            <a:r>
              <a:rPr lang="en-US" sz="2000" dirty="0" smtClean="0"/>
              <a:t>Respiratory pump</a:t>
            </a:r>
            <a:r>
              <a:rPr lang="en-US" sz="2000" b="1" dirty="0" smtClean="0"/>
              <a:t>_</a:t>
            </a:r>
            <a:endParaRPr lang="en-US" sz="2000" dirty="0" smtClean="0"/>
          </a:p>
          <a:p>
            <a:r>
              <a:rPr lang="en-US" sz="2800" dirty="0" smtClean="0"/>
              <a:t>Also based on alternating compression and decompression of veins. You inhale, diaphragm moves downward = decrease in pressure in thoracic cavity, abdominal veins are compressed, thus blood moves from compressed abdominal veins to decompressed thoracic veins and then into right atrium of heart. You exhale; valves in veins prevent backflow of blood from thoracic to abdominal veins.</a:t>
            </a:r>
          </a:p>
          <a:p>
            <a:endParaRPr lang="en-US" dirty="0"/>
          </a:p>
        </p:txBody>
      </p:sp>
      <p:sp>
        <p:nvSpPr>
          <p:cNvPr id="4" name="Slide Number Placeholder 3"/>
          <p:cNvSpPr>
            <a:spLocks noGrp="1"/>
          </p:cNvSpPr>
          <p:nvPr>
            <p:ph type="sldNum" sz="quarter" idx="10"/>
          </p:nvPr>
        </p:nvSpPr>
        <p:spPr/>
        <p:txBody>
          <a:bodyPr/>
          <a:lstStyle/>
          <a:p>
            <a:fld id="{931D26E4-2074-46B7-B525-B803C070DC25}" type="slidenum">
              <a:rPr lang="en-US" smtClean="0"/>
              <a:t>35</a:t>
            </a:fld>
            <a:endParaRPr lang="en-US" dirty="0"/>
          </a:p>
        </p:txBody>
      </p:sp>
    </p:spTree>
    <p:extLst>
      <p:ext uri="{BB962C8B-B14F-4D97-AF65-F5344CB8AC3E}">
        <p14:creationId xmlns:p14="http://schemas.microsoft.com/office/powerpoint/2010/main" val="9445166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Done thru interconnected negative feedback</a:t>
            </a:r>
            <a:r>
              <a:rPr lang="en-US" baseline="0" dirty="0" smtClean="0"/>
              <a:t> systems that control BP and blood flow by adjusting heart rate, stroke volume, vascular resistance, and blood volume</a:t>
            </a:r>
          </a:p>
          <a:p>
            <a:r>
              <a:rPr lang="en-US" baseline="0" dirty="0" smtClean="0"/>
              <a:t>CV also controls neural and hormonal negative feedback systems that regulate BP and blood flow to specific tissues</a:t>
            </a:r>
          </a:p>
          <a:p>
            <a:r>
              <a:rPr lang="en-US" baseline="0" dirty="0" smtClean="0"/>
              <a:t>INPUT: from higher brain regions; cerebral cortex, limbic system, and hypothalamus…do things like increase heart rate in coordination with nerve impulses (excited), vasodilation of blood vessels allows heat to dissipate to surface of skin</a:t>
            </a:r>
          </a:p>
          <a:p>
            <a:r>
              <a:rPr lang="en-US" baseline="0" dirty="0" smtClean="0"/>
              <a:t>Input from sensory receptors; proprioceptors </a:t>
            </a:r>
            <a:r>
              <a:rPr lang="en-US" baseline="0" dirty="0" smtClean="0">
                <a:sym typeface="Wingdings" panose="05000000000000000000" pitchFamily="2" charset="2"/>
              </a:rPr>
              <a:t> monitor movement of joints/muscles = increase in heart rate during physical activities; baroreceptors  in aorta, internal carotid arteries (neck to brain) and other large arteries of neck/chest sends impulses to regulate BP; chemoreceptors  monitor blood levels of oxygen, carbon dioxide, and hydrogen ions trigger vasoconstriction to increase pressure</a:t>
            </a:r>
          </a:p>
          <a:p>
            <a:r>
              <a:rPr lang="en-US" baseline="0" dirty="0" smtClean="0">
                <a:sym typeface="Wingdings" panose="05000000000000000000" pitchFamily="2" charset="2"/>
              </a:rPr>
              <a:t>OUTPUT: READ CHART IN PIC…</a:t>
            </a:r>
            <a:endParaRPr lang="en-US" dirty="0"/>
          </a:p>
        </p:txBody>
      </p:sp>
      <p:sp>
        <p:nvSpPr>
          <p:cNvPr id="4" name="Slide Number Placeholder 3"/>
          <p:cNvSpPr>
            <a:spLocks noGrp="1"/>
          </p:cNvSpPr>
          <p:nvPr>
            <p:ph type="sldNum" sz="quarter" idx="10"/>
          </p:nvPr>
        </p:nvSpPr>
        <p:spPr/>
        <p:txBody>
          <a:bodyPr/>
          <a:lstStyle/>
          <a:p>
            <a:fld id="{931D26E4-2074-46B7-B525-B803C070DC25}" type="slidenum">
              <a:rPr lang="en-US" smtClean="0"/>
              <a:t>39</a:t>
            </a:fld>
            <a:endParaRPr lang="en-US" dirty="0"/>
          </a:p>
        </p:txBody>
      </p:sp>
    </p:spTree>
    <p:extLst>
      <p:ext uri="{BB962C8B-B14F-4D97-AF65-F5344CB8AC3E}">
        <p14:creationId xmlns:p14="http://schemas.microsoft.com/office/powerpoint/2010/main" val="18564405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if blood volume falls or blood flow to kidneys decreases, RAA system works to raise BP through vasoconstriction and increase reabsorption of sodium and water to increase blood volume</a:t>
            </a:r>
          </a:p>
          <a:p>
            <a:endParaRPr lang="en-US" dirty="0"/>
          </a:p>
        </p:txBody>
      </p:sp>
      <p:sp>
        <p:nvSpPr>
          <p:cNvPr id="4" name="Slide Number Placeholder 3"/>
          <p:cNvSpPr>
            <a:spLocks noGrp="1"/>
          </p:cNvSpPr>
          <p:nvPr>
            <p:ph type="sldNum" sz="quarter" idx="10"/>
          </p:nvPr>
        </p:nvSpPr>
        <p:spPr/>
        <p:txBody>
          <a:bodyPr/>
          <a:lstStyle/>
          <a:p>
            <a:fld id="{931D26E4-2074-46B7-B525-B803C070DC25}" type="slidenum">
              <a:rPr lang="en-US" smtClean="0"/>
              <a:t>40</a:t>
            </a:fld>
            <a:endParaRPr lang="en-US" dirty="0"/>
          </a:p>
        </p:txBody>
      </p:sp>
    </p:spTree>
    <p:extLst>
      <p:ext uri="{BB962C8B-B14F-4D97-AF65-F5344CB8AC3E}">
        <p14:creationId xmlns:p14="http://schemas.microsoft.com/office/powerpoint/2010/main" val="1503765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respond to sympathetic stimulation, adrenal medulla releases these to increase cardiac output by increasing the rate and force of heart contractions; causes vasoconstriction</a:t>
            </a:r>
          </a:p>
          <a:p>
            <a:endParaRPr lang="en-US" dirty="0"/>
          </a:p>
        </p:txBody>
      </p:sp>
      <p:sp>
        <p:nvSpPr>
          <p:cNvPr id="4" name="Slide Number Placeholder 3"/>
          <p:cNvSpPr>
            <a:spLocks noGrp="1"/>
          </p:cNvSpPr>
          <p:nvPr>
            <p:ph type="sldNum" sz="quarter" idx="10"/>
          </p:nvPr>
        </p:nvSpPr>
        <p:spPr/>
        <p:txBody>
          <a:bodyPr/>
          <a:lstStyle/>
          <a:p>
            <a:fld id="{931D26E4-2074-46B7-B525-B803C070DC25}" type="slidenum">
              <a:rPr lang="en-US" smtClean="0"/>
              <a:t>41</a:t>
            </a:fld>
            <a:endParaRPr lang="en-US" dirty="0"/>
          </a:p>
        </p:txBody>
      </p:sp>
    </p:spTree>
    <p:extLst>
      <p:ext uri="{BB962C8B-B14F-4D97-AF65-F5344CB8AC3E}">
        <p14:creationId xmlns:p14="http://schemas.microsoft.com/office/powerpoint/2010/main" val="14038001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produced by hypothalamus, released by posterior pituitary in response to dehydration or decreased blood volume; causes vasoconstriction to increase BP; thus ADH is known as vasopressin----YOU NEED A DRINK </a:t>
            </a:r>
          </a:p>
          <a:p>
            <a:endParaRPr lang="en-US" dirty="0"/>
          </a:p>
        </p:txBody>
      </p:sp>
      <p:sp>
        <p:nvSpPr>
          <p:cNvPr id="4" name="Slide Number Placeholder 3"/>
          <p:cNvSpPr>
            <a:spLocks noGrp="1"/>
          </p:cNvSpPr>
          <p:nvPr>
            <p:ph type="sldNum" sz="quarter" idx="10"/>
          </p:nvPr>
        </p:nvSpPr>
        <p:spPr/>
        <p:txBody>
          <a:bodyPr/>
          <a:lstStyle/>
          <a:p>
            <a:fld id="{931D26E4-2074-46B7-B525-B803C070DC25}" type="slidenum">
              <a:rPr lang="en-US" smtClean="0"/>
              <a:t>42</a:t>
            </a:fld>
            <a:endParaRPr lang="en-US" dirty="0"/>
          </a:p>
        </p:txBody>
      </p:sp>
    </p:spTree>
    <p:extLst>
      <p:ext uri="{BB962C8B-B14F-4D97-AF65-F5344CB8AC3E}">
        <p14:creationId xmlns:p14="http://schemas.microsoft.com/office/powerpoint/2010/main" val="1896569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released by cells in atria of heart; lowers BP, cause vasodilation, promotes loss of salt and water in urine, thus reducing blood volume</a:t>
            </a:r>
          </a:p>
          <a:p>
            <a:endParaRPr lang="en-US" dirty="0"/>
          </a:p>
        </p:txBody>
      </p:sp>
      <p:sp>
        <p:nvSpPr>
          <p:cNvPr id="4" name="Slide Number Placeholder 3"/>
          <p:cNvSpPr>
            <a:spLocks noGrp="1"/>
          </p:cNvSpPr>
          <p:nvPr>
            <p:ph type="sldNum" sz="quarter" idx="10"/>
          </p:nvPr>
        </p:nvSpPr>
        <p:spPr/>
        <p:txBody>
          <a:bodyPr/>
          <a:lstStyle/>
          <a:p>
            <a:fld id="{931D26E4-2074-46B7-B525-B803C070DC25}" type="slidenum">
              <a:rPr lang="en-US" smtClean="0"/>
              <a:t>43</a:t>
            </a:fld>
            <a:endParaRPr lang="en-US" dirty="0"/>
          </a:p>
        </p:txBody>
      </p:sp>
    </p:spTree>
    <p:extLst>
      <p:ext uri="{BB962C8B-B14F-4D97-AF65-F5344CB8AC3E}">
        <p14:creationId xmlns:p14="http://schemas.microsoft.com/office/powerpoint/2010/main" val="3374259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sz="2400" dirty="0" smtClean="0"/>
              <a:t>Tunica interna_: inner layer; endothelium composed of simple squamous epithelium, a basement membrane, and an elastic tissue (internal elastic lamina)</a:t>
            </a:r>
          </a:p>
          <a:p>
            <a:pPr lvl="2"/>
            <a:r>
              <a:rPr lang="en-US" sz="2400" dirty="0" smtClean="0"/>
              <a:t>Tunica media_: middle layer; smooth muscle and elastic tissue</a:t>
            </a:r>
          </a:p>
          <a:p>
            <a:pPr lvl="2"/>
            <a:r>
              <a:rPr lang="en-US" sz="2400" dirty="0" smtClean="0"/>
              <a:t>Tunica externa_: outer layer; mainly elastic and collagen fibers</a:t>
            </a:r>
          </a:p>
          <a:p>
            <a:endParaRPr lang="en-US" dirty="0"/>
          </a:p>
        </p:txBody>
      </p:sp>
      <p:sp>
        <p:nvSpPr>
          <p:cNvPr id="4" name="Slide Number Placeholder 3"/>
          <p:cNvSpPr>
            <a:spLocks noGrp="1"/>
          </p:cNvSpPr>
          <p:nvPr>
            <p:ph type="sldNum" sz="quarter" idx="10"/>
          </p:nvPr>
        </p:nvSpPr>
        <p:spPr/>
        <p:txBody>
          <a:bodyPr/>
          <a:lstStyle/>
          <a:p>
            <a:fld id="{931D26E4-2074-46B7-B525-B803C070DC25}" type="slidenum">
              <a:rPr lang="en-US" smtClean="0"/>
              <a:t>8</a:t>
            </a:fld>
            <a:endParaRPr lang="en-US" dirty="0"/>
          </a:p>
        </p:txBody>
      </p:sp>
    </p:spTree>
    <p:extLst>
      <p:ext uri="{BB962C8B-B14F-4D97-AF65-F5344CB8AC3E}">
        <p14:creationId xmlns:p14="http://schemas.microsoft.com/office/powerpoint/2010/main" val="31148708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smtClean="0">
                <a:solidFill>
                  <a:schemeClr val="tx1"/>
                </a:solidFill>
                <a:effectLst/>
                <a:latin typeface="+mn-lt"/>
                <a:ea typeface="+mn-ea"/>
                <a:cs typeface="+mn-cs"/>
              </a:rPr>
              <a:t>A fetus contains special structures that connect the developing fetus to the mother for materials exchange during prenatal development. </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Maternal to fetal exchanges of materials occur through the placenta that is attached to the umbilical cord. </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Blood passes from fetus to placenta through two umbilical arteries and returns to placenta through one umbilical vein.</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We will discuss the other specific structures when we cover heart content in the next chapter.</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These structures change postnatal because the lungs, kidneys, and GI organs are now are functional.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31D26E4-2074-46B7-B525-B803C070DC25}" type="slidenum">
              <a:rPr lang="en-US" smtClean="0"/>
              <a:t>45</a:t>
            </a:fld>
            <a:endParaRPr lang="en-US" dirty="0"/>
          </a:p>
        </p:txBody>
      </p:sp>
    </p:spTree>
    <p:extLst>
      <p:ext uri="{BB962C8B-B14F-4D97-AF65-F5344CB8AC3E}">
        <p14:creationId xmlns:p14="http://schemas.microsoft.com/office/powerpoint/2010/main" val="26828115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Tak-i-KAR-de-a</a:t>
            </a:r>
          </a:p>
          <a:p>
            <a:r>
              <a:rPr lang="en-US" dirty="0" smtClean="0"/>
              <a:t>Brad-i-KAR-de-a</a:t>
            </a:r>
            <a:endParaRPr lang="en-US" dirty="0"/>
          </a:p>
        </p:txBody>
      </p:sp>
      <p:sp>
        <p:nvSpPr>
          <p:cNvPr id="4" name="Slide Number Placeholder 3"/>
          <p:cNvSpPr>
            <a:spLocks noGrp="1"/>
          </p:cNvSpPr>
          <p:nvPr>
            <p:ph type="sldNum" sz="quarter" idx="10"/>
          </p:nvPr>
        </p:nvSpPr>
        <p:spPr/>
        <p:txBody>
          <a:bodyPr/>
          <a:lstStyle/>
          <a:p>
            <a:fld id="{931D26E4-2074-46B7-B525-B803C070DC25}" type="slidenum">
              <a:rPr lang="en-US" smtClean="0"/>
              <a:t>46</a:t>
            </a:fld>
            <a:endParaRPr lang="en-US" dirty="0"/>
          </a:p>
        </p:txBody>
      </p:sp>
    </p:spTree>
    <p:extLst>
      <p:ext uri="{BB962C8B-B14F-4D97-AF65-F5344CB8AC3E}">
        <p14:creationId xmlns:p14="http://schemas.microsoft.com/office/powerpoint/2010/main" val="32036797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Trebuchet MS"/>
              </a:rPr>
              <a:t>The </a:t>
            </a:r>
            <a:r>
              <a:rPr lang="en-US" b="1" dirty="0" smtClean="0">
                <a:latin typeface="Trebuchet MS"/>
              </a:rPr>
              <a:t>stroke volume</a:t>
            </a:r>
            <a:r>
              <a:rPr lang="en-US" dirty="0" smtClean="0">
                <a:latin typeface="Trebuchet MS"/>
              </a:rPr>
              <a:t> is the volume of blood, in milliliters (mL), pumped out of the heart with each beat. Increasing either heart rate or stroke volume increases cardiac output.</a:t>
            </a:r>
            <a:endParaRPr lang="en-US" dirty="0" smtClean="0"/>
          </a:p>
          <a:p>
            <a:r>
              <a:rPr lang="en-US" dirty="0" smtClean="0">
                <a:latin typeface="Trebuchet MS"/>
              </a:rPr>
              <a:t>Cardiac Output in mL/min = heart rate (beats/min) X stroke volume (mL/beat)</a:t>
            </a:r>
            <a:endParaRPr lang="en-US" dirty="0" smtClean="0"/>
          </a:p>
          <a:p>
            <a:r>
              <a:rPr lang="en-US" dirty="0" smtClean="0">
                <a:latin typeface="Trebuchet MS"/>
              </a:rPr>
              <a:t>An average person has a resting heart rate of 70 beats/minute and a resting stroke volume of 70 mL/beat. The cardiac output for this person at rest is:</a:t>
            </a:r>
            <a:endParaRPr lang="en-US" dirty="0" smtClean="0"/>
          </a:p>
          <a:p>
            <a:r>
              <a:rPr lang="en-US" dirty="0" smtClean="0">
                <a:latin typeface="Trebuchet MS"/>
              </a:rPr>
              <a:t>Cardiac Output = 70 (beats/min) X 70 (mL/beat) = 4900 mL/minute.</a:t>
            </a:r>
            <a:endParaRPr lang="en-US" dirty="0" smtClean="0"/>
          </a:p>
          <a:p>
            <a:r>
              <a:rPr lang="en-US" dirty="0" smtClean="0">
                <a:latin typeface="Trebuchet MS"/>
              </a:rPr>
              <a:t>The total volume of blood in the circulatory system of an average person is about 5 liters (5000 mL). According to our calculations, the entire volume of blood within the circulatory </a:t>
            </a:r>
            <a:r>
              <a:rPr lang="en-US" dirty="0" err="1" smtClean="0">
                <a:latin typeface="Trebuchet MS"/>
              </a:rPr>
              <a:t>sytem</a:t>
            </a:r>
            <a:r>
              <a:rPr lang="en-US" dirty="0" smtClean="0">
                <a:latin typeface="Trebuchet MS"/>
              </a:rPr>
              <a:t> is pumped by the heart each minute (at rest). During vigorous exercise, the cardiac output can increase up to 7 fold (35 liters/minute)</a:t>
            </a:r>
            <a:endParaRPr lang="en-US" dirty="0" smtClean="0"/>
          </a:p>
          <a:p>
            <a:endParaRPr lang="en-US" dirty="0"/>
          </a:p>
        </p:txBody>
      </p:sp>
      <p:sp>
        <p:nvSpPr>
          <p:cNvPr id="4" name="Slide Number Placeholder 3"/>
          <p:cNvSpPr>
            <a:spLocks noGrp="1"/>
          </p:cNvSpPr>
          <p:nvPr>
            <p:ph type="sldNum" sz="quarter" idx="10"/>
          </p:nvPr>
        </p:nvSpPr>
        <p:spPr/>
        <p:txBody>
          <a:bodyPr/>
          <a:lstStyle/>
          <a:p>
            <a:fld id="{931D26E4-2074-46B7-B525-B803C070DC25}" type="slidenum">
              <a:rPr lang="en-US" smtClean="0"/>
              <a:t>47</a:t>
            </a:fld>
            <a:endParaRPr lang="en-US" dirty="0"/>
          </a:p>
        </p:txBody>
      </p:sp>
    </p:spTree>
    <p:extLst>
      <p:ext uri="{BB962C8B-B14F-4D97-AF65-F5344CB8AC3E}">
        <p14:creationId xmlns:p14="http://schemas.microsoft.com/office/powerpoint/2010/main" val="4195782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smtClean="0"/>
              <a:t>Vasoconstriction: </a:t>
            </a:r>
            <a:r>
              <a:rPr lang="en-US" dirty="0" smtClean="0"/>
              <a:t>decrease in the size of the lumen of a blood vessel.</a:t>
            </a:r>
          </a:p>
          <a:p>
            <a:r>
              <a:rPr lang="en-US" i="1" dirty="0" smtClean="0"/>
              <a:t>Cause: increase in sympathetic stimulation that causes smooth muscle to contract, squeezing vessel walls and narrowing lumen.</a:t>
            </a:r>
            <a:endParaRPr lang="en-US" dirty="0" smtClean="0"/>
          </a:p>
          <a:p>
            <a:r>
              <a:rPr lang="en-US" i="1" dirty="0" smtClean="0"/>
              <a:t>Increases blood pressure….</a:t>
            </a:r>
            <a:endParaRPr lang="en-US" dirty="0" smtClean="0"/>
          </a:p>
          <a:p>
            <a:pPr lvl="0"/>
            <a:r>
              <a:rPr lang="en-US" b="1" dirty="0" smtClean="0"/>
              <a:t>_Vasodilation_: </a:t>
            </a:r>
            <a:r>
              <a:rPr lang="en-US" dirty="0" smtClean="0"/>
              <a:t>increase in the size of the lumen of a blood vessel. </a:t>
            </a:r>
          </a:p>
          <a:p>
            <a:r>
              <a:rPr lang="en-US" i="1" dirty="0" smtClean="0"/>
              <a:t>Cause: decrease in sympathetic stimulation that causes smooth muscle to relax, expanding vessel walls and widening lumen.</a:t>
            </a:r>
            <a:endParaRPr lang="en-US" dirty="0" smtClean="0"/>
          </a:p>
          <a:p>
            <a:r>
              <a:rPr lang="en-US" i="1" dirty="0" smtClean="0"/>
              <a:t>Decreases blood pressure </a:t>
            </a:r>
            <a:endParaRPr lang="en-US" dirty="0"/>
          </a:p>
        </p:txBody>
      </p:sp>
      <p:sp>
        <p:nvSpPr>
          <p:cNvPr id="4" name="Slide Number Placeholder 3"/>
          <p:cNvSpPr>
            <a:spLocks noGrp="1"/>
          </p:cNvSpPr>
          <p:nvPr>
            <p:ph type="sldNum" sz="quarter" idx="10"/>
          </p:nvPr>
        </p:nvSpPr>
        <p:spPr/>
        <p:txBody>
          <a:bodyPr/>
          <a:lstStyle/>
          <a:p>
            <a:fld id="{931D26E4-2074-46B7-B525-B803C070DC25}" type="slidenum">
              <a:rPr lang="en-US" smtClean="0"/>
              <a:t>9</a:t>
            </a:fld>
            <a:endParaRPr lang="en-US" dirty="0"/>
          </a:p>
        </p:txBody>
      </p:sp>
    </p:spTree>
    <p:extLst>
      <p:ext uri="{BB962C8B-B14F-4D97-AF65-F5344CB8AC3E}">
        <p14:creationId xmlns:p14="http://schemas.microsoft.com/office/powerpoint/2010/main" val="4199617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smtClean="0">
                <a:solidFill>
                  <a:schemeClr val="tx1"/>
                </a:solidFill>
                <a:effectLst/>
                <a:latin typeface="+mn-lt"/>
                <a:ea typeface="+mn-ea"/>
                <a:cs typeface="+mn-cs"/>
              </a:rPr>
              <a:t>_</a:t>
            </a:r>
            <a:r>
              <a:rPr lang="en-US" sz="1200" kern="1200" dirty="0" smtClean="0">
                <a:solidFill>
                  <a:schemeClr val="tx1"/>
                </a:solidFill>
                <a:effectLst/>
                <a:latin typeface="+mn-lt"/>
                <a:ea typeface="+mn-ea"/>
                <a:cs typeface="+mn-cs"/>
              </a:rPr>
              <a:t>Elastic arteries</a:t>
            </a:r>
            <a:r>
              <a:rPr lang="en-US" sz="1200" b="1" kern="1200" dirty="0" smtClean="0">
                <a:solidFill>
                  <a:schemeClr val="tx1"/>
                </a:solidFill>
                <a:effectLst/>
                <a:latin typeface="+mn-lt"/>
                <a:ea typeface="+mn-ea"/>
                <a:cs typeface="+mn-cs"/>
              </a:rPr>
              <a:t>_: </a:t>
            </a:r>
            <a:r>
              <a:rPr lang="en-US" sz="1200" kern="1200" dirty="0" smtClean="0">
                <a:solidFill>
                  <a:schemeClr val="tx1"/>
                </a:solidFill>
                <a:effectLst/>
                <a:latin typeface="+mn-lt"/>
                <a:ea typeface="+mn-ea"/>
                <a:cs typeface="+mn-cs"/>
              </a:rPr>
              <a:t>largest-diameter arteries; a lot of elastic fiber in middle layer, walls pretty thin; propel blood onward when ventricles relaxed. Elasticity needed to accommodate surge of blood coming from heart as it pumps.</a:t>
            </a:r>
          </a:p>
          <a:p>
            <a:pPr lvl="0"/>
            <a:r>
              <a:rPr lang="en-US" sz="1200" b="1" kern="1200" dirty="0" smtClean="0">
                <a:solidFill>
                  <a:schemeClr val="tx1"/>
                </a:solidFill>
                <a:effectLst/>
                <a:latin typeface="+mn-lt"/>
                <a:ea typeface="+mn-ea"/>
                <a:cs typeface="+mn-cs"/>
              </a:rPr>
              <a:t>_</a:t>
            </a:r>
            <a:r>
              <a:rPr lang="en-US" sz="1200" kern="1200" dirty="0" smtClean="0">
                <a:solidFill>
                  <a:schemeClr val="tx1"/>
                </a:solidFill>
                <a:effectLst/>
                <a:latin typeface="+mn-lt"/>
                <a:ea typeface="+mn-ea"/>
                <a:cs typeface="+mn-cs"/>
              </a:rPr>
              <a:t>Muscular arteries</a:t>
            </a:r>
            <a:r>
              <a:rPr lang="en-US" sz="1200" b="1" kern="1200" dirty="0" smtClean="0">
                <a:solidFill>
                  <a:schemeClr val="tx1"/>
                </a:solidFill>
                <a:effectLst/>
                <a:latin typeface="+mn-lt"/>
                <a:ea typeface="+mn-ea"/>
                <a:cs typeface="+mn-cs"/>
              </a:rPr>
              <a:t>_: </a:t>
            </a:r>
            <a:r>
              <a:rPr lang="en-US" sz="1200" kern="1200" dirty="0" smtClean="0">
                <a:solidFill>
                  <a:schemeClr val="tx1"/>
                </a:solidFill>
                <a:effectLst/>
                <a:latin typeface="+mn-lt"/>
                <a:ea typeface="+mn-ea"/>
                <a:cs typeface="+mn-cs"/>
              </a:rPr>
              <a:t>medium-sized arteries; contain more smooth muscle; capable of greater vasoconstriction and vasodilation to adjust rate of blood flow.</a:t>
            </a:r>
          </a:p>
          <a:p>
            <a:pPr lvl="0"/>
            <a:r>
              <a:rPr lang="en-US" sz="1200" b="1" kern="1200" dirty="0" smtClean="0">
                <a:solidFill>
                  <a:schemeClr val="tx1"/>
                </a:solidFill>
                <a:effectLst/>
                <a:latin typeface="+mn-lt"/>
                <a:ea typeface="+mn-ea"/>
                <a:cs typeface="+mn-cs"/>
              </a:rPr>
              <a:t>_</a:t>
            </a:r>
            <a:r>
              <a:rPr lang="en-US" sz="1200" kern="1200" dirty="0" smtClean="0">
                <a:solidFill>
                  <a:schemeClr val="tx1"/>
                </a:solidFill>
                <a:effectLst/>
                <a:latin typeface="+mn-lt"/>
                <a:ea typeface="+mn-ea"/>
                <a:cs typeface="+mn-cs"/>
              </a:rPr>
              <a:t>Arteriole</a:t>
            </a:r>
            <a:r>
              <a:rPr lang="en-US" sz="1200" b="1" kern="1200" dirty="0" smtClean="0">
                <a:solidFill>
                  <a:schemeClr val="tx1"/>
                </a:solidFill>
                <a:effectLst/>
                <a:latin typeface="+mn-lt"/>
                <a:ea typeface="+mn-ea"/>
                <a:cs typeface="+mn-cs"/>
              </a:rPr>
              <a:t>_: </a:t>
            </a:r>
            <a:r>
              <a:rPr lang="en-US" sz="1200" kern="1200" dirty="0" smtClean="0">
                <a:solidFill>
                  <a:schemeClr val="tx1"/>
                </a:solidFill>
                <a:effectLst/>
                <a:latin typeface="+mn-lt"/>
                <a:ea typeface="+mn-ea"/>
                <a:cs typeface="+mn-cs"/>
              </a:rPr>
              <a:t>very small artery; delivers blood to capillaries; regulate blood flow from arteries to capillaries (vasoconstriction = blood flow artery to capillary restricted; vasodilation = flow is increased)</a:t>
            </a:r>
          </a:p>
          <a:p>
            <a:endParaRPr lang="en-US" dirty="0"/>
          </a:p>
        </p:txBody>
      </p:sp>
      <p:sp>
        <p:nvSpPr>
          <p:cNvPr id="4" name="Slide Number Placeholder 3"/>
          <p:cNvSpPr>
            <a:spLocks noGrp="1"/>
          </p:cNvSpPr>
          <p:nvPr>
            <p:ph type="sldNum" sz="quarter" idx="10"/>
          </p:nvPr>
        </p:nvSpPr>
        <p:spPr/>
        <p:txBody>
          <a:bodyPr/>
          <a:lstStyle/>
          <a:p>
            <a:fld id="{931D26E4-2074-46B7-B525-B803C070DC25}" type="slidenum">
              <a:rPr lang="en-US" smtClean="0"/>
              <a:t>10</a:t>
            </a:fld>
            <a:endParaRPr lang="en-US" dirty="0"/>
          </a:p>
        </p:txBody>
      </p:sp>
    </p:spTree>
    <p:extLst>
      <p:ext uri="{BB962C8B-B14F-4D97-AF65-F5344CB8AC3E}">
        <p14:creationId xmlns:p14="http://schemas.microsoft.com/office/powerpoint/2010/main" val="143663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Walls consist of single layer of endothelial cells_</a:t>
            </a:r>
            <a:r>
              <a:rPr lang="en-US" i="1" dirty="0" smtClean="0"/>
              <a:t>Thus substances pass across them easily…</a:t>
            </a:r>
            <a:endParaRPr lang="en-US" dirty="0" smtClean="0"/>
          </a:p>
          <a:p>
            <a:pPr lvl="0"/>
            <a:r>
              <a:rPr lang="en-US" b="1" dirty="0" smtClean="0"/>
              <a:t>_</a:t>
            </a:r>
            <a:r>
              <a:rPr lang="en-US" dirty="0" smtClean="0"/>
              <a:t>Precapillary sphincters</a:t>
            </a:r>
            <a:r>
              <a:rPr lang="en-US" b="1" dirty="0" smtClean="0"/>
              <a:t>_: </a:t>
            </a:r>
            <a:r>
              <a:rPr lang="en-US" dirty="0" smtClean="0"/>
              <a:t>rings of smooth muscle at meeting point of capillary to arteriole; along with smooth muscle fibers in arterioles regulate flow of blood (when sphincters relaxed = more blood flows; when sphincters contracted= less blood flow)</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31D26E4-2074-46B7-B525-B803C070DC25}" type="slidenum">
              <a:rPr lang="en-US" smtClean="0"/>
              <a:t>12</a:t>
            </a:fld>
            <a:endParaRPr lang="en-US" dirty="0"/>
          </a:p>
        </p:txBody>
      </p:sp>
    </p:spTree>
    <p:extLst>
      <p:ext uri="{BB962C8B-B14F-4D97-AF65-F5344CB8AC3E}">
        <p14:creationId xmlns:p14="http://schemas.microsoft.com/office/powerpoint/2010/main" val="1897948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Exchange of Fluid between Capillaries and Tissues</a:t>
            </a: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Hydrostatic pressure, capillary permeability, </a:t>
            </a:r>
            <a:r>
              <a:rPr lang="en-US" sz="1200" b="0" i="0" kern="1200" dirty="0" smtClean="0">
                <a:solidFill>
                  <a:schemeClr val="tx1"/>
                </a:solidFill>
                <a:effectLst/>
                <a:latin typeface="+mn-lt"/>
                <a:ea typeface="+mn-ea"/>
                <a:cs typeface="+mn-cs"/>
              </a:rPr>
              <a:t>and</a:t>
            </a:r>
            <a:r>
              <a:rPr lang="en-US" sz="1200" b="1" i="0" kern="1200" dirty="0" smtClean="0">
                <a:solidFill>
                  <a:schemeClr val="tx1"/>
                </a:solidFill>
                <a:effectLst/>
                <a:latin typeface="+mn-lt"/>
                <a:ea typeface="+mn-ea"/>
                <a:cs typeface="+mn-cs"/>
              </a:rPr>
              <a:t> osmosis</a:t>
            </a:r>
            <a:r>
              <a:rPr lang="en-US" sz="1200" b="0" i="0" kern="1200" dirty="0" smtClean="0">
                <a:solidFill>
                  <a:schemeClr val="tx1"/>
                </a:solidFill>
                <a:effectLst/>
                <a:latin typeface="+mn-lt"/>
                <a:ea typeface="+mn-ea"/>
                <a:cs typeface="+mn-cs"/>
              </a:rPr>
              <a:t> affect movement of fluid into and out of capillaries</a:t>
            </a:r>
          </a:p>
          <a:p>
            <a:r>
              <a:rPr lang="en-US" sz="1200" b="0" i="0" kern="1200" dirty="0" smtClean="0">
                <a:solidFill>
                  <a:schemeClr val="tx1"/>
                </a:solidFill>
                <a:effectLst/>
                <a:latin typeface="+mn-lt"/>
                <a:ea typeface="+mn-ea"/>
                <a:cs typeface="+mn-cs"/>
              </a:rPr>
              <a:t>A net movement of fluid occurs from blood into tissues – </a:t>
            </a:r>
            <a:r>
              <a:rPr lang="en-US" sz="1200" b="1" i="0" kern="1200" dirty="0" smtClean="0">
                <a:solidFill>
                  <a:schemeClr val="tx1"/>
                </a:solidFill>
                <a:effectLst/>
                <a:latin typeface="+mn-lt"/>
                <a:ea typeface="+mn-ea"/>
                <a:cs typeface="+mn-cs"/>
              </a:rPr>
              <a:t>bulk flow</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Distribution of extracellular fluid (ECF) between plasma and interstitial compartments</a:t>
            </a:r>
          </a:p>
          <a:p>
            <a:pPr lvl="1"/>
            <a:r>
              <a:rPr lang="en-US" sz="1200" b="0" i="0" kern="1200" dirty="0" smtClean="0">
                <a:solidFill>
                  <a:schemeClr val="tx1"/>
                </a:solidFill>
                <a:effectLst/>
                <a:latin typeface="+mn-lt"/>
                <a:ea typeface="+mn-ea"/>
                <a:cs typeface="+mn-cs"/>
              </a:rPr>
              <a:t>Is in state of </a:t>
            </a:r>
            <a:r>
              <a:rPr lang="en-US" sz="1200" b="1" i="0" kern="1200" dirty="0" smtClean="0">
                <a:solidFill>
                  <a:schemeClr val="tx1"/>
                </a:solidFill>
                <a:effectLst/>
                <a:latin typeface="+mn-lt"/>
                <a:ea typeface="+mn-ea"/>
                <a:cs typeface="+mn-cs"/>
              </a:rPr>
              <a:t>dynamic equilibrium.</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Is a balance between pressures in the tissue fluid and blood plasma</a:t>
            </a:r>
          </a:p>
          <a:p>
            <a:r>
              <a:rPr lang="en-US" sz="1200" b="1" i="0" kern="1200" dirty="0" smtClean="0">
                <a:solidFill>
                  <a:schemeClr val="tx1"/>
                </a:solidFill>
                <a:effectLst/>
                <a:latin typeface="+mn-lt"/>
                <a:ea typeface="+mn-ea"/>
                <a:cs typeface="+mn-cs"/>
              </a:rPr>
              <a:t>Hydrostatic Pressure</a:t>
            </a:r>
            <a:r>
              <a:rPr lang="en-US" sz="1200" b="0" i="0" kern="1200" dirty="0" smtClean="0">
                <a:solidFill>
                  <a:schemeClr val="tx1"/>
                </a:solidFill>
                <a:effectLst/>
                <a:latin typeface="+mn-lt"/>
                <a:ea typeface="+mn-ea"/>
                <a:cs typeface="+mn-cs"/>
              </a:rPr>
              <a:t>:</a:t>
            </a:r>
          </a:p>
          <a:p>
            <a:pPr lvl="1"/>
            <a:r>
              <a:rPr lang="en-US" sz="1200" b="0" i="0" kern="1200" dirty="0" smtClean="0">
                <a:solidFill>
                  <a:schemeClr val="tx1"/>
                </a:solidFill>
                <a:effectLst/>
                <a:latin typeface="+mn-lt"/>
                <a:ea typeface="+mn-ea"/>
                <a:cs typeface="+mn-cs"/>
              </a:rPr>
              <a:t>Is the pressure exerted against the inner capillary wall</a:t>
            </a:r>
          </a:p>
          <a:p>
            <a:pPr lvl="1"/>
            <a:r>
              <a:rPr lang="en-US" sz="1200" b="0" i="0" kern="1200" dirty="0" smtClean="0">
                <a:solidFill>
                  <a:schemeClr val="tx1"/>
                </a:solidFill>
                <a:effectLst/>
                <a:latin typeface="+mn-lt"/>
                <a:ea typeface="+mn-ea"/>
                <a:cs typeface="+mn-cs"/>
              </a:rPr>
              <a:t>Promotes formation of tissue fluid</a:t>
            </a:r>
          </a:p>
          <a:p>
            <a:pPr lvl="1"/>
            <a:r>
              <a:rPr lang="en-US" sz="1200" b="0" i="0" kern="1200" dirty="0" smtClean="0">
                <a:solidFill>
                  <a:schemeClr val="tx1"/>
                </a:solidFill>
                <a:effectLst/>
                <a:latin typeface="+mn-lt"/>
                <a:ea typeface="+mn-ea"/>
                <a:cs typeface="+mn-cs"/>
              </a:rPr>
              <a:t>Across a capillary bed, the hydrostatic pressure quickly drops as blood moves from the higher pressure arteriole end to the lower pressure venule end</a:t>
            </a:r>
          </a:p>
          <a:p>
            <a:pPr lvl="1"/>
            <a:r>
              <a:rPr lang="en-US" sz="1200" b="1" i="0" kern="1200" dirty="0" smtClean="0">
                <a:solidFill>
                  <a:schemeClr val="tx1"/>
                </a:solidFill>
                <a:effectLst/>
                <a:latin typeface="+mn-lt"/>
                <a:ea typeface="+mn-ea"/>
                <a:cs typeface="+mn-cs"/>
              </a:rPr>
              <a:t>Net filtration pressure</a:t>
            </a: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Colloid osmotic pressure</a:t>
            </a:r>
            <a:r>
              <a:rPr lang="en-US" sz="1200" b="0" i="0" kern="1200" dirty="0" smtClean="0">
                <a:solidFill>
                  <a:schemeClr val="tx1"/>
                </a:solidFill>
                <a:effectLst/>
                <a:latin typeface="+mn-lt"/>
                <a:ea typeface="+mn-ea"/>
                <a:cs typeface="+mn-cs"/>
              </a:rPr>
              <a:t>:</a:t>
            </a:r>
          </a:p>
          <a:p>
            <a:pPr lvl="1"/>
            <a:r>
              <a:rPr lang="en-US" sz="1200" b="0" i="0" kern="1200" dirty="0" smtClean="0">
                <a:solidFill>
                  <a:schemeClr val="tx1"/>
                </a:solidFill>
                <a:effectLst/>
                <a:latin typeface="+mn-lt"/>
                <a:ea typeface="+mn-ea"/>
                <a:cs typeface="+mn-cs"/>
              </a:rPr>
              <a:t>This is the pressure exerted by plasma proteins</a:t>
            </a:r>
          </a:p>
          <a:p>
            <a:pPr lvl="1"/>
            <a:r>
              <a:rPr lang="en-US" sz="1200" b="0" i="0" kern="1200" dirty="0" smtClean="0">
                <a:solidFill>
                  <a:schemeClr val="tx1"/>
                </a:solidFill>
                <a:effectLst/>
                <a:latin typeface="+mn-lt"/>
                <a:ea typeface="+mn-ea"/>
                <a:cs typeface="+mn-cs"/>
              </a:rPr>
              <a:t>Promotes fluid reabsorption into circulatory system</a:t>
            </a:r>
          </a:p>
          <a:p>
            <a:pPr lvl="1"/>
            <a:r>
              <a:rPr lang="en-US" sz="1200" b="0" i="0" kern="1200" dirty="0" smtClean="0">
                <a:solidFill>
                  <a:schemeClr val="tx1"/>
                </a:solidFill>
                <a:effectLst/>
                <a:latin typeface="+mn-lt"/>
                <a:ea typeface="+mn-ea"/>
                <a:cs typeface="+mn-cs"/>
              </a:rPr>
              <a:t>Is constant across the capillary bed because the concentration of nonpenetrating solutes does not change from one of the capillary bed to the other</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931D26E4-2074-46B7-B525-B803C070DC25}" type="slidenum">
              <a:rPr lang="en-US" smtClean="0"/>
              <a:t>13</a:t>
            </a:fld>
            <a:endParaRPr lang="en-US" dirty="0"/>
          </a:p>
        </p:txBody>
      </p:sp>
    </p:spTree>
    <p:extLst>
      <p:ext uri="{BB962C8B-B14F-4D97-AF65-F5344CB8AC3E}">
        <p14:creationId xmlns:p14="http://schemas.microsoft.com/office/powerpoint/2010/main" val="2423258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smtClean="0">
                <a:solidFill>
                  <a:schemeClr val="tx1"/>
                </a:solidFill>
                <a:effectLst/>
                <a:latin typeface="+mn-lt"/>
                <a:ea typeface="+mn-ea"/>
                <a:cs typeface="+mn-cs"/>
              </a:rPr>
              <a:t>Passive process from area of higher pressure to lower pressure, for as long as a pressure differs occurs</a:t>
            </a:r>
            <a:endParaRPr lang="en-US"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_</a:t>
            </a:r>
            <a:r>
              <a:rPr lang="en-US" sz="1200" kern="1200" dirty="0" smtClean="0">
                <a:solidFill>
                  <a:schemeClr val="tx1"/>
                </a:solidFill>
                <a:effectLst/>
                <a:latin typeface="+mn-lt"/>
                <a:ea typeface="+mn-ea"/>
                <a:cs typeface="+mn-cs"/>
              </a:rPr>
              <a:t>Ions</a:t>
            </a:r>
            <a:r>
              <a:rPr lang="en-US" sz="1200" b="1" kern="1200" dirty="0" smtClean="0">
                <a:solidFill>
                  <a:schemeClr val="tx1"/>
                </a:solidFill>
                <a:effectLst/>
                <a:latin typeface="+mn-lt"/>
                <a:ea typeface="+mn-ea"/>
                <a:cs typeface="+mn-cs"/>
              </a:rPr>
              <a:t>_, _</a:t>
            </a:r>
            <a:r>
              <a:rPr lang="en-US" sz="1200" kern="1200" dirty="0" smtClean="0">
                <a:solidFill>
                  <a:schemeClr val="tx1"/>
                </a:solidFill>
                <a:effectLst/>
                <a:latin typeface="+mn-lt"/>
                <a:ea typeface="+mn-ea"/>
                <a:cs typeface="+mn-cs"/>
              </a:rPr>
              <a:t>molecules</a:t>
            </a:r>
            <a:r>
              <a:rPr lang="en-US" sz="1200" b="1" kern="1200" dirty="0" smtClean="0">
                <a:solidFill>
                  <a:schemeClr val="tx1"/>
                </a:solidFill>
                <a:effectLst/>
                <a:latin typeface="+mn-lt"/>
                <a:ea typeface="+mn-ea"/>
                <a:cs typeface="+mn-cs"/>
              </a:rPr>
              <a:t>_ </a:t>
            </a:r>
            <a:r>
              <a:rPr lang="en-US" sz="1200" kern="1200" dirty="0" smtClean="0">
                <a:solidFill>
                  <a:schemeClr val="tx1"/>
                </a:solidFill>
                <a:effectLst/>
                <a:latin typeface="+mn-lt"/>
                <a:ea typeface="+mn-ea"/>
                <a:cs typeface="+mn-cs"/>
              </a:rPr>
              <a:t>or _particles_ in a fluid; move together, same direction</a:t>
            </a:r>
          </a:p>
          <a:p>
            <a:pPr lvl="0"/>
            <a:r>
              <a:rPr lang="en-US" sz="1200" kern="1200" dirty="0" smtClean="0">
                <a:solidFill>
                  <a:schemeClr val="tx1"/>
                </a:solidFill>
                <a:effectLst/>
                <a:latin typeface="+mn-lt"/>
                <a:ea typeface="+mn-ea"/>
                <a:cs typeface="+mn-cs"/>
              </a:rPr>
              <a:t>Two opposing pressures = _capillary blood pressure (hydrostatic pressure)_ and _blood colloid osmotic pressure_</a:t>
            </a:r>
          </a:p>
          <a:p>
            <a:r>
              <a:rPr lang="en-US" sz="1200" b="1" kern="1200" dirty="0" smtClean="0">
                <a:solidFill>
                  <a:schemeClr val="tx1"/>
                </a:solidFill>
                <a:effectLst/>
                <a:latin typeface="+mn-lt"/>
                <a:ea typeface="+mn-ea"/>
                <a:cs typeface="+mn-cs"/>
              </a:rPr>
              <a:t> _</a:t>
            </a:r>
            <a:r>
              <a:rPr lang="en-US" sz="1200" kern="1200" dirty="0" smtClean="0">
                <a:solidFill>
                  <a:schemeClr val="tx1"/>
                </a:solidFill>
                <a:effectLst/>
                <a:latin typeface="+mn-lt"/>
                <a:ea typeface="+mn-ea"/>
                <a:cs typeface="+mn-cs"/>
              </a:rPr>
              <a:t>Capillary blood pressure</a:t>
            </a:r>
            <a:r>
              <a:rPr lang="en-US" sz="1200" b="1" kern="1200" dirty="0" smtClean="0">
                <a:solidFill>
                  <a:schemeClr val="tx1"/>
                </a:solidFill>
                <a:effectLst/>
                <a:latin typeface="+mn-lt"/>
                <a:ea typeface="+mn-ea"/>
                <a:cs typeface="+mn-cs"/>
              </a:rPr>
              <a:t>_: </a:t>
            </a:r>
            <a:r>
              <a:rPr lang="en-US" sz="1200" kern="1200" dirty="0" smtClean="0">
                <a:solidFill>
                  <a:schemeClr val="tx1"/>
                </a:solidFill>
                <a:effectLst/>
                <a:latin typeface="+mn-lt"/>
                <a:ea typeface="+mn-ea"/>
                <a:cs typeface="+mn-cs"/>
              </a:rPr>
              <a:t>pressure of blood against capillary walls, “pushes” fluid out of capillaries into interstitial fluid </a:t>
            </a:r>
          </a:p>
          <a:p>
            <a:r>
              <a:rPr lang="en-US" sz="1200" kern="1200" dirty="0" smtClean="0">
                <a:solidFill>
                  <a:schemeClr val="tx1"/>
                </a:solidFill>
                <a:effectLst/>
                <a:latin typeface="+mn-lt"/>
                <a:ea typeface="+mn-ea"/>
                <a:cs typeface="+mn-cs"/>
              </a:rPr>
              <a:t>_Filtration_: movement of water and solutes from capillaries to interstitial fluid</a:t>
            </a:r>
          </a:p>
          <a:p>
            <a:r>
              <a:rPr lang="en-US" sz="1200" b="1" kern="1200" dirty="0" smtClean="0">
                <a:solidFill>
                  <a:schemeClr val="tx1"/>
                </a:solidFill>
                <a:effectLst/>
                <a:latin typeface="+mn-lt"/>
                <a:ea typeface="+mn-ea"/>
                <a:cs typeface="+mn-cs"/>
              </a:rPr>
              <a:t>_</a:t>
            </a:r>
            <a:r>
              <a:rPr lang="en-US" sz="1200" kern="1200" dirty="0" smtClean="0">
                <a:solidFill>
                  <a:schemeClr val="tx1"/>
                </a:solidFill>
                <a:effectLst/>
                <a:latin typeface="+mn-lt"/>
                <a:ea typeface="+mn-ea"/>
                <a:cs typeface="+mn-cs"/>
              </a:rPr>
              <a:t>Blood colloid osmotic pressure</a:t>
            </a:r>
            <a:r>
              <a:rPr lang="en-US" sz="1200" b="1" kern="1200" dirty="0" smtClean="0">
                <a:solidFill>
                  <a:schemeClr val="tx1"/>
                </a:solidFill>
                <a:effectLst/>
                <a:latin typeface="+mn-lt"/>
                <a:ea typeface="+mn-ea"/>
                <a:cs typeface="+mn-cs"/>
              </a:rPr>
              <a:t>_:</a:t>
            </a:r>
            <a:r>
              <a:rPr lang="en-US" sz="1200" kern="1200" dirty="0" smtClean="0">
                <a:solidFill>
                  <a:schemeClr val="tx1"/>
                </a:solidFill>
                <a:effectLst/>
                <a:latin typeface="+mn-lt"/>
                <a:ea typeface="+mn-ea"/>
                <a:cs typeface="+mn-cs"/>
              </a:rPr>
              <a:t> opposing pressure “pulls” fluid into capillaries</a:t>
            </a:r>
          </a:p>
          <a:p>
            <a:r>
              <a:rPr lang="en-US" sz="1200" kern="1200" dirty="0" smtClean="0">
                <a:solidFill>
                  <a:schemeClr val="tx1"/>
                </a:solidFill>
                <a:effectLst/>
                <a:latin typeface="+mn-lt"/>
                <a:ea typeface="+mn-ea"/>
                <a:cs typeface="+mn-cs"/>
              </a:rPr>
              <a:t>_Reabsorption_: movement of water and solutes from interstitial fluid into blood capillaries</a:t>
            </a:r>
          </a:p>
          <a:p>
            <a:r>
              <a:rPr lang="en-US" sz="1200" kern="1200" dirty="0" smtClean="0">
                <a:solidFill>
                  <a:schemeClr val="tx1"/>
                </a:solidFill>
                <a:effectLst/>
                <a:latin typeface="+mn-lt"/>
                <a:ea typeface="+mn-ea"/>
                <a:cs typeface="+mn-cs"/>
              </a:rPr>
              <a:t>_Autoregulation_: ability of a tissue to automatically adjust its blood flow to match its metabolic demands</a:t>
            </a:r>
          </a:p>
          <a:p>
            <a:endParaRPr lang="en-US" dirty="0"/>
          </a:p>
        </p:txBody>
      </p:sp>
      <p:sp>
        <p:nvSpPr>
          <p:cNvPr id="4" name="Slide Number Placeholder 3"/>
          <p:cNvSpPr>
            <a:spLocks noGrp="1"/>
          </p:cNvSpPr>
          <p:nvPr>
            <p:ph type="sldNum" sz="quarter" idx="10"/>
          </p:nvPr>
        </p:nvSpPr>
        <p:spPr/>
        <p:txBody>
          <a:bodyPr/>
          <a:lstStyle/>
          <a:p>
            <a:fld id="{931D26E4-2074-46B7-B525-B803C070DC25}" type="slidenum">
              <a:rPr lang="en-US" smtClean="0"/>
              <a:t>15</a:t>
            </a:fld>
            <a:endParaRPr lang="en-US" dirty="0"/>
          </a:p>
        </p:txBody>
      </p:sp>
    </p:spTree>
    <p:extLst>
      <p:ext uri="{BB962C8B-B14F-4D97-AF65-F5344CB8AC3E}">
        <p14:creationId xmlns:p14="http://schemas.microsoft.com/office/powerpoint/2010/main" val="1062517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That happened to me one time, but in my case, the blood went all the way up to the hanging bottle - fast! so there was no question it was an artery.</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So I removed it, of course, applied some pressure to prevent hematoma, then started over &amp; found a vein. </a:t>
            </a:r>
            <a:r>
              <a:rPr lang="en-US" dirty="0" smtClean="0"/>
              <a:t/>
            </a:r>
            <a:br>
              <a:rPr lang="en-US" dirty="0" smtClean="0"/>
            </a:br>
            <a:r>
              <a:rPr lang="en-US" sz="1200" b="0" i="0" kern="1200" dirty="0" smtClean="0">
                <a:solidFill>
                  <a:schemeClr val="tx1"/>
                </a:solidFill>
                <a:effectLst/>
                <a:latin typeface="+mn-lt"/>
                <a:ea typeface="+mn-ea"/>
                <a:cs typeface="+mn-cs"/>
              </a:rPr>
              <a:t>QUESTION: I am unclear whether you left that line in: it certainly sounds like an artery (just smaller than the one I got into).</a:t>
            </a:r>
            <a:r>
              <a:rPr lang="en-US" dirty="0" smtClean="0"/>
              <a:t/>
            </a:r>
            <a:br>
              <a:rPr lang="en-US" dirty="0" smtClean="0"/>
            </a:br>
            <a:r>
              <a:rPr lang="en-US" sz="1200" b="0" i="0" kern="1200" dirty="0" smtClean="0">
                <a:solidFill>
                  <a:schemeClr val="tx1"/>
                </a:solidFill>
                <a:effectLst/>
                <a:latin typeface="+mn-lt"/>
                <a:ea typeface="+mn-ea"/>
                <a:cs typeface="+mn-cs"/>
              </a:rPr>
              <a:t>I would imagine the main potential problems would be: bleeding, &amp; the person not getting the medicine ordered iv. </a:t>
            </a:r>
            <a:r>
              <a:rPr lang="en-US" dirty="0" smtClean="0"/>
              <a:t/>
            </a:r>
            <a:br>
              <a:rPr lang="en-US" dirty="0" smtClean="0"/>
            </a:br>
            <a:r>
              <a:rPr lang="en-US" sz="1200" b="0" i="0" kern="1200" smtClean="0">
                <a:solidFill>
                  <a:schemeClr val="tx1"/>
                </a:solidFill>
                <a:effectLst/>
                <a:latin typeface="+mn-lt"/>
                <a:ea typeface="+mn-ea"/>
                <a:cs typeface="+mn-cs"/>
              </a:rPr>
              <a:t>I wonder why we don't learn about that; you are now the 3rd nurse who I have heard of, doing this --- so I think it is not too rare</a:t>
            </a:r>
            <a:endParaRPr lang="en-US"/>
          </a:p>
        </p:txBody>
      </p:sp>
      <p:sp>
        <p:nvSpPr>
          <p:cNvPr id="4" name="Slide Number Placeholder 3"/>
          <p:cNvSpPr>
            <a:spLocks noGrp="1"/>
          </p:cNvSpPr>
          <p:nvPr>
            <p:ph type="sldNum" sz="quarter" idx="10"/>
          </p:nvPr>
        </p:nvSpPr>
        <p:spPr/>
        <p:txBody>
          <a:bodyPr/>
          <a:lstStyle/>
          <a:p>
            <a:fld id="{931D26E4-2074-46B7-B525-B803C070DC25}" type="slidenum">
              <a:rPr lang="en-US" smtClean="0"/>
              <a:t>26</a:t>
            </a:fld>
            <a:endParaRPr lang="en-US" dirty="0"/>
          </a:p>
        </p:txBody>
      </p:sp>
    </p:spTree>
    <p:extLst>
      <p:ext uri="{BB962C8B-B14F-4D97-AF65-F5344CB8AC3E}">
        <p14:creationId xmlns:p14="http://schemas.microsoft.com/office/powerpoint/2010/main" val="694202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smtClean="0"/>
              <a:t>Systemic Circulation:</a:t>
            </a:r>
            <a:r>
              <a:rPr lang="en-US" dirty="0" smtClean="0"/>
              <a:t> </a:t>
            </a:r>
          </a:p>
          <a:p>
            <a:pPr lvl="0"/>
            <a:r>
              <a:rPr lang="en-US" dirty="0" smtClean="0"/>
              <a:t>All systemic arteries branch off of aorta, which arises from left ventricle of the heart carrying oxygenated blood to all parts of the body.</a:t>
            </a:r>
          </a:p>
          <a:p>
            <a:pPr lvl="0"/>
            <a:r>
              <a:rPr lang="en-US" dirty="0" smtClean="0"/>
              <a:t>Deoxygenated blood returns to the heart through systemic veins; superior vena cava to inferior vena cava (coronary sinus) to right atrium.</a:t>
            </a:r>
          </a:p>
          <a:p>
            <a:r>
              <a:rPr lang="en-US" b="1" i="1" dirty="0" smtClean="0"/>
              <a:t>Pulmonary Circulation:</a:t>
            </a:r>
            <a:endParaRPr lang="en-US" dirty="0" smtClean="0"/>
          </a:p>
          <a:p>
            <a:pPr lvl="0"/>
            <a:r>
              <a:rPr lang="en-US" dirty="0" smtClean="0"/>
              <a:t>When deoxygenated blood returns to the heart from the systemic route, it is pumped out the right ventricle through the pulmonary artery into the right lung where it loses CO</a:t>
            </a:r>
            <a:r>
              <a:rPr lang="en-US" baseline="-25000" dirty="0" smtClean="0"/>
              <a:t>2</a:t>
            </a:r>
            <a:r>
              <a:rPr lang="en-US" dirty="0" smtClean="0"/>
              <a:t>.</a:t>
            </a:r>
          </a:p>
          <a:p>
            <a:pPr lvl="0"/>
            <a:r>
              <a:rPr lang="en-US" dirty="0" smtClean="0"/>
              <a:t>Blood moves into the left lung, picks up O</a:t>
            </a:r>
            <a:r>
              <a:rPr lang="en-US" baseline="-25000" dirty="0" smtClean="0"/>
              <a:t>2</a:t>
            </a:r>
            <a:r>
              <a:rPr lang="en-US" dirty="0" smtClean="0"/>
              <a:t>, and then returns to left atrium of heart, to once again go through systemic circulation.</a:t>
            </a:r>
          </a:p>
          <a:p>
            <a:r>
              <a:rPr lang="en-US" b="1" i="1" dirty="0" smtClean="0"/>
              <a:t>Hepatic Portal Circulation:</a:t>
            </a:r>
            <a:endParaRPr lang="en-US" dirty="0" smtClean="0"/>
          </a:p>
          <a:p>
            <a:pPr lvl="0"/>
            <a:r>
              <a:rPr lang="en-US" dirty="0" smtClean="0"/>
              <a:t>Hepatic portal vein carries blood from one capillary network to another, namely from the GI to the liver. In the liver substances from the GI tract are processed before pushed out the hepatic vein into the inferior vena cava for circulation throughout the body.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31D26E4-2074-46B7-B525-B803C070DC25}" type="slidenum">
              <a:rPr lang="en-US" smtClean="0"/>
              <a:t>29</a:t>
            </a:fld>
            <a:endParaRPr lang="en-US" dirty="0"/>
          </a:p>
        </p:txBody>
      </p:sp>
    </p:spTree>
    <p:extLst>
      <p:ext uri="{BB962C8B-B14F-4D97-AF65-F5344CB8AC3E}">
        <p14:creationId xmlns:p14="http://schemas.microsoft.com/office/powerpoint/2010/main" val="16577862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dirty="0"/>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461A237B-E837-4E7D-A8D8-43C8FA1BDCDF}" type="datetimeFigureOut">
              <a:rPr lang="en-US" smtClean="0"/>
              <a:t>2/12/2023</a:t>
            </a:fld>
            <a:endParaRPr lang="en-US" dirty="0"/>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dirty="0"/>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A3B95361-7941-47DF-A148-3568A13DB3EF}"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61A237B-E837-4E7D-A8D8-43C8FA1BDCDF}" type="datetimeFigureOut">
              <a:rPr lang="en-US" smtClean="0"/>
              <a:t>2/12/2023</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A3B95361-7941-47DF-A148-3568A13DB3EF}"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61A237B-E837-4E7D-A8D8-43C8FA1BDCDF}" type="datetimeFigureOut">
              <a:rPr lang="en-US" smtClean="0"/>
              <a:t>2/12/2023</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A3B95361-7941-47DF-A148-3568A13DB3EF}"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7813"/>
            <a:ext cx="8229600" cy="58531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p:cNvSpPr>
          <p:nvPr>
            <p:ph type="dt" sz="half" idx="10"/>
          </p:nvPr>
        </p:nvSpPr>
        <p:spPr>
          <a:xfrm>
            <a:off x="457200" y="6243638"/>
            <a:ext cx="2133600" cy="457200"/>
          </a:xfrm>
        </p:spPr>
        <p:txBody>
          <a:bodyPr/>
          <a:lstStyle>
            <a:lvl1pPr>
              <a:defRPr/>
            </a:lvl1pPr>
          </a:lstStyle>
          <a:p>
            <a:endParaRPr lang="en-US" altLang="en-US"/>
          </a:p>
        </p:txBody>
      </p:sp>
      <p:sp>
        <p:nvSpPr>
          <p:cNvPr id="4" name="Footer Placeholder 3"/>
          <p:cNvSpPr>
            <a:spLocks noGrp="1"/>
          </p:cNvSpPr>
          <p:nvPr>
            <p:ph type="ftr" sz="quarter" idx="11"/>
          </p:nvPr>
        </p:nvSpPr>
        <p:spPr>
          <a:xfrm>
            <a:off x="3124200" y="6248400"/>
            <a:ext cx="2895600" cy="457200"/>
          </a:xfrm>
        </p:spPr>
        <p:txBody>
          <a:bodyPr/>
          <a:lstStyle>
            <a:lvl1pPr>
              <a:defRPr/>
            </a:lvl1pPr>
          </a:lstStyle>
          <a:p>
            <a:r>
              <a:rPr lang="en-US" altLang="en-US"/>
              <a:t>Copyright 2009, John Wiley &amp; Sons, Inc.</a:t>
            </a:r>
          </a:p>
        </p:txBody>
      </p:sp>
      <p:sp>
        <p:nvSpPr>
          <p:cNvPr id="5" name="Slide Number Placeholder 4"/>
          <p:cNvSpPr>
            <a:spLocks noGrp="1"/>
          </p:cNvSpPr>
          <p:nvPr>
            <p:ph type="sldNum" sz="quarter" idx="12"/>
          </p:nvPr>
        </p:nvSpPr>
        <p:spPr>
          <a:xfrm>
            <a:off x="6553200" y="6243638"/>
            <a:ext cx="2133600" cy="457200"/>
          </a:xfrm>
        </p:spPr>
        <p:txBody>
          <a:bodyPr/>
          <a:lstStyle>
            <a:lvl1pPr>
              <a:defRPr/>
            </a:lvl1pPr>
          </a:lstStyle>
          <a:p>
            <a:fld id="{623FFB50-9D7E-4E9C-8A9C-1D83C46B3EB7}" type="slidenum">
              <a:rPr lang="en-US" altLang="en-US"/>
              <a:pPr/>
              <a:t>‹#›</a:t>
            </a:fld>
            <a:endParaRPr lang="en-US" altLang="en-US"/>
          </a:p>
        </p:txBody>
      </p:sp>
    </p:spTree>
    <p:extLst>
      <p:ext uri="{BB962C8B-B14F-4D97-AF65-F5344CB8AC3E}">
        <p14:creationId xmlns:p14="http://schemas.microsoft.com/office/powerpoint/2010/main" val="1765398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61A237B-E837-4E7D-A8D8-43C8FA1BDCDF}" type="datetimeFigureOut">
              <a:rPr lang="en-US" smtClean="0"/>
              <a:t>2/12/2023</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A3B95361-7941-47DF-A148-3568A13DB3EF}" type="slidenum">
              <a:rPr lang="en-US" smtClean="0"/>
              <a:t>‹#›</a:t>
            </a:fld>
            <a:endParaRPr lang="en-US" dirty="0"/>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461A237B-E837-4E7D-A8D8-43C8FA1BDCDF}" type="datetimeFigureOut">
              <a:rPr lang="en-US" smtClean="0"/>
              <a:t>2/12/2023</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A3B95361-7941-47DF-A148-3568A13DB3EF}" type="slidenum">
              <a:rPr lang="en-US" smtClean="0"/>
              <a:t>‹#›</a:t>
            </a:fld>
            <a:endParaRPr lang="en-US" dirty="0"/>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dirty="0"/>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461A237B-E837-4E7D-A8D8-43C8FA1BDCDF}" type="datetimeFigureOut">
              <a:rPr lang="en-US" smtClean="0"/>
              <a:t>2/12/2023</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A3B95361-7941-47DF-A148-3568A13DB3EF}" type="slidenum">
              <a:rPr lang="en-US" smtClean="0"/>
              <a:t>‹#›</a:t>
            </a:fld>
            <a:endParaRPr lang="en-US" dirty="0"/>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461A237B-E837-4E7D-A8D8-43C8FA1BDCDF}" type="datetimeFigureOut">
              <a:rPr lang="en-US" smtClean="0"/>
              <a:t>2/12/2023</a:t>
            </a:fld>
            <a:endParaRPr lang="en-US" dirty="0"/>
          </a:p>
        </p:txBody>
      </p:sp>
      <p:sp>
        <p:nvSpPr>
          <p:cNvPr id="8" name="Footer Placeholder 7"/>
          <p:cNvSpPr>
            <a:spLocks noGrp="1"/>
          </p:cNvSpPr>
          <p:nvPr>
            <p:ph type="ftr" sz="quarter" idx="11"/>
          </p:nvPr>
        </p:nvSpPr>
        <p:spPr/>
        <p:txBody>
          <a:bodyPr/>
          <a:lstStyle>
            <a:extLst/>
          </a:lstStyle>
          <a:p>
            <a:endParaRPr lang="en-US" dirty="0"/>
          </a:p>
        </p:txBody>
      </p:sp>
      <p:sp>
        <p:nvSpPr>
          <p:cNvPr id="9" name="Slide Number Placeholder 8"/>
          <p:cNvSpPr>
            <a:spLocks noGrp="1"/>
          </p:cNvSpPr>
          <p:nvPr>
            <p:ph type="sldNum" sz="quarter" idx="12"/>
          </p:nvPr>
        </p:nvSpPr>
        <p:spPr/>
        <p:txBody>
          <a:bodyPr/>
          <a:lstStyle>
            <a:extLst/>
          </a:lstStyle>
          <a:p>
            <a:fld id="{A3B95361-7941-47DF-A148-3568A13DB3EF}" type="slidenum">
              <a:rPr lang="en-US" smtClean="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461A237B-E837-4E7D-A8D8-43C8FA1BDCDF}" type="datetimeFigureOut">
              <a:rPr lang="en-US" smtClean="0"/>
              <a:t>2/12/2023</a:t>
            </a:fld>
            <a:endParaRPr lang="en-US" dirty="0"/>
          </a:p>
        </p:txBody>
      </p:sp>
      <p:sp>
        <p:nvSpPr>
          <p:cNvPr id="4" name="Footer Placeholder 3"/>
          <p:cNvSpPr>
            <a:spLocks noGrp="1"/>
          </p:cNvSpPr>
          <p:nvPr>
            <p:ph type="ftr" sz="quarter" idx="11"/>
          </p:nvPr>
        </p:nvSpPr>
        <p:spPr/>
        <p:txBody>
          <a:bodyPr/>
          <a:lstStyle>
            <a:extLst/>
          </a:lstStyle>
          <a:p>
            <a:endParaRPr lang="en-US" dirty="0"/>
          </a:p>
        </p:txBody>
      </p:sp>
      <p:sp>
        <p:nvSpPr>
          <p:cNvPr id="5" name="Slide Number Placeholder 4"/>
          <p:cNvSpPr>
            <a:spLocks noGrp="1"/>
          </p:cNvSpPr>
          <p:nvPr>
            <p:ph type="sldNum" sz="quarter" idx="12"/>
          </p:nvPr>
        </p:nvSpPr>
        <p:spPr/>
        <p:txBody>
          <a:bodyPr/>
          <a:lstStyle>
            <a:extLst/>
          </a:lstStyle>
          <a:p>
            <a:fld id="{A3B95361-7941-47DF-A148-3568A13DB3EF}" type="slidenum">
              <a:rPr lang="en-US" smtClean="0"/>
              <a:t>‹#›</a:t>
            </a:fld>
            <a:endParaRPr lang="en-US" dirty="0"/>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461A237B-E837-4E7D-A8D8-43C8FA1BDCDF}" type="datetimeFigureOut">
              <a:rPr lang="en-US" smtClean="0"/>
              <a:t>2/12/2023</a:t>
            </a:fld>
            <a:endParaRPr lang="en-US" dirty="0"/>
          </a:p>
        </p:txBody>
      </p:sp>
      <p:sp>
        <p:nvSpPr>
          <p:cNvPr id="3" name="Footer Placeholder 2"/>
          <p:cNvSpPr>
            <a:spLocks noGrp="1"/>
          </p:cNvSpPr>
          <p:nvPr>
            <p:ph type="ftr" sz="quarter" idx="11"/>
          </p:nvPr>
        </p:nvSpPr>
        <p:spPr/>
        <p:txBody>
          <a:bodyPr/>
          <a:lstStyle>
            <a:extLst/>
          </a:lstStyle>
          <a:p>
            <a:endParaRPr lang="en-US" dirty="0"/>
          </a:p>
        </p:txBody>
      </p:sp>
      <p:sp>
        <p:nvSpPr>
          <p:cNvPr id="4" name="Slide Number Placeholder 3"/>
          <p:cNvSpPr>
            <a:spLocks noGrp="1"/>
          </p:cNvSpPr>
          <p:nvPr>
            <p:ph type="sldNum" sz="quarter" idx="12"/>
          </p:nvPr>
        </p:nvSpPr>
        <p:spPr/>
        <p:txBody>
          <a:bodyPr/>
          <a:lstStyle>
            <a:extLst/>
          </a:lstStyle>
          <a:p>
            <a:fld id="{A3B95361-7941-47DF-A148-3568A13DB3EF}"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461A237B-E837-4E7D-A8D8-43C8FA1BDCDF}" type="datetimeFigureOut">
              <a:rPr lang="en-US" smtClean="0"/>
              <a:t>2/12/2023</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A3B95361-7941-47DF-A148-3568A13DB3EF}" type="slidenum">
              <a:rPr lang="en-US" smtClean="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dirty="0"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461A237B-E837-4E7D-A8D8-43C8FA1BDCDF}" type="datetimeFigureOut">
              <a:rPr lang="en-US" smtClean="0"/>
              <a:t>2/12/2023</a:t>
            </a:fld>
            <a:endParaRPr lang="en-US" dirty="0"/>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A3B95361-7941-47DF-A148-3568A13DB3EF}" type="slidenum">
              <a:rPr lang="en-US" smtClean="0"/>
              <a:t>‹#›</a:t>
            </a:fld>
            <a:endParaRPr lang="en-US"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dirty="0"/>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dirty="0"/>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4" name="Right Triangle 13"/>
          <p:cNvSpPr>
            <a:spLocks/>
          </p:cNvSpPr>
          <p:nvPr/>
        </p:nvSpPr>
        <p:spPr bwMode="auto">
          <a:xfrm>
            <a:off x="-6042" y="5791253"/>
            <a:ext cx="3402314" cy="1080868"/>
          </a:xfrm>
          <a:prstGeom prst="rtTriangle">
            <a:avLst/>
          </a:prstGeom>
          <a:blipFill>
            <a:blip r:embed="rId14">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dirty="0"/>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461A237B-E837-4E7D-A8D8-43C8FA1BDCDF}" type="datetimeFigureOut">
              <a:rPr lang="en-US" smtClean="0"/>
              <a:t>2/12/2023</a:t>
            </a:fld>
            <a:endParaRPr lang="en-US" dirty="0"/>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dirty="0"/>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A3B95361-7941-47DF-A148-3568A13DB3EF}"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alfredjuma2015@yahoo.com"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32.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0.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3"/>
          <p:cNvSpPr>
            <a:spLocks noGrp="1"/>
          </p:cNvSpPr>
          <p:nvPr>
            <p:ph type="sldNum" sz="quarter" idx="12"/>
          </p:nvPr>
        </p:nvSpPr>
        <p:spPr>
          <a:xfrm>
            <a:off x="6057900" y="5543550"/>
            <a:ext cx="1428750" cy="342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cs typeface="Times New Roman" panose="02020603050405020304" pitchFamily="18" charset="0"/>
              </a:defRPr>
            </a:lvl1pPr>
            <a:lvl2pPr marL="557213" indent="-214313">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cs typeface="Times New Roman" panose="02020603050405020304" pitchFamily="18" charset="0"/>
              </a:defRPr>
            </a:lvl2pPr>
            <a:lvl3pPr marL="857250" indent="-17145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cs typeface="Times New Roman" panose="02020603050405020304" pitchFamily="18" charset="0"/>
              </a:defRPr>
            </a:lvl3pPr>
            <a:lvl4pPr marL="1200150" indent="-17145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cs typeface="Times New Roman" panose="02020603050405020304" pitchFamily="18" charset="0"/>
              </a:defRPr>
            </a:lvl4pPr>
            <a:lvl5pPr marL="1543050" indent="-17145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cs typeface="Times New Roman" panose="02020603050405020304" pitchFamily="18" charset="0"/>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cs typeface="Times New Roman" panose="02020603050405020304" pitchFamily="18" charset="0"/>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cs typeface="Times New Roman" panose="02020603050405020304" pitchFamily="18" charset="0"/>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cs typeface="Times New Roman" panose="02020603050405020304" pitchFamily="18" charset="0"/>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cs typeface="Times New Roman" panose="02020603050405020304" pitchFamily="18" charset="0"/>
              </a:defRPr>
            </a:lvl9pPr>
          </a:lstStyle>
          <a:p>
            <a:pPr algn="l">
              <a:spcBef>
                <a:spcPct val="0"/>
              </a:spcBef>
              <a:buClrTx/>
              <a:buSzTx/>
              <a:buFontTx/>
              <a:buNone/>
            </a:pPr>
            <a:fld id="{26298CB3-FB8F-41B7-9E75-A5D6EAD2E7BC}" type="slidenum">
              <a:rPr lang="en-US" altLang="zh-CN" sz="1050">
                <a:latin typeface="Arial Black" panose="020B0A04020102020204" pitchFamily="34" charset="0"/>
                <a:ea typeface="宋体" panose="02010600030101010101" pitchFamily="2" charset="-122"/>
              </a:rPr>
              <a:pPr algn="l">
                <a:spcBef>
                  <a:spcPct val="0"/>
                </a:spcBef>
                <a:buClrTx/>
                <a:buSzTx/>
                <a:buFontTx/>
                <a:buNone/>
              </a:pPr>
              <a:t>1</a:t>
            </a:fld>
            <a:endParaRPr lang="en-US" altLang="zh-CN" sz="1050">
              <a:latin typeface="Arial Black" panose="020B0A04020102020204" pitchFamily="34" charset="0"/>
              <a:ea typeface="宋体" panose="02010600030101010101" pitchFamily="2" charset="-122"/>
            </a:endParaRPr>
          </a:p>
        </p:txBody>
      </p:sp>
      <p:sp>
        <p:nvSpPr>
          <p:cNvPr id="5123" name="Text Box 4"/>
          <p:cNvSpPr txBox="1">
            <a:spLocks noChangeArrowheads="1"/>
          </p:cNvSpPr>
          <p:nvPr/>
        </p:nvSpPr>
        <p:spPr bwMode="auto">
          <a:xfrm>
            <a:off x="1371600" y="1052513"/>
            <a:ext cx="6143625" cy="3554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cs typeface="Times New Roman" panose="02020603050405020304" pitchFamily="18"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cs typeface="Times New Roman" panose="02020603050405020304" pitchFamily="18"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cs typeface="Times New Roman" panose="02020603050405020304" pitchFamily="18"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Times New Roman" panose="02020603050405020304" pitchFamily="18"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cs typeface="Times New Roman" panose="02020603050405020304" pitchFamily="18" charset="0"/>
              </a:defRPr>
            </a:lvl9pPr>
          </a:lstStyle>
          <a:p>
            <a:pPr algn="ctr" eaLnBrk="1" hangingPunct="1">
              <a:spcBef>
                <a:spcPct val="50000"/>
              </a:spcBef>
              <a:buClrTx/>
              <a:buSzTx/>
              <a:buFontTx/>
              <a:buNone/>
            </a:pPr>
            <a:r>
              <a:rPr kumimoji="1" lang="en-US" altLang="zh-CN" sz="2700" dirty="0">
                <a:latin typeface="Times New Roman" panose="02020603050405020304" pitchFamily="18" charset="0"/>
                <a:ea typeface="宋体" panose="02010600030101010101" pitchFamily="2" charset="-122"/>
              </a:rPr>
              <a:t>MKU</a:t>
            </a:r>
          </a:p>
          <a:p>
            <a:pPr algn="ctr" eaLnBrk="1" hangingPunct="1">
              <a:spcBef>
                <a:spcPct val="50000"/>
              </a:spcBef>
              <a:buClrTx/>
              <a:buSzTx/>
              <a:buFontTx/>
              <a:buNone/>
            </a:pPr>
            <a:r>
              <a:rPr kumimoji="1" lang="en-US" altLang="zh-CN" sz="2700" dirty="0">
                <a:latin typeface="Times New Roman" panose="02020603050405020304" pitchFamily="18" charset="0"/>
                <a:ea typeface="宋体" panose="02010600030101010101" pitchFamily="2" charset="-122"/>
              </a:rPr>
              <a:t>School of Medicine</a:t>
            </a:r>
          </a:p>
          <a:p>
            <a:pPr algn="ctr" eaLnBrk="1" hangingPunct="1">
              <a:spcBef>
                <a:spcPct val="50000"/>
              </a:spcBef>
              <a:buClrTx/>
              <a:buSzTx/>
              <a:buFontTx/>
              <a:buNone/>
            </a:pPr>
            <a:r>
              <a:rPr kumimoji="1" lang="en-US" altLang="zh-CN" sz="2400" dirty="0">
                <a:latin typeface="Times New Roman" panose="02020603050405020304" pitchFamily="18" charset="0"/>
                <a:ea typeface="宋体" panose="02010600030101010101" pitchFamily="2" charset="-122"/>
              </a:rPr>
              <a:t>MBMP 1323 : Cardiovascular Physiology </a:t>
            </a:r>
            <a:r>
              <a:rPr kumimoji="1" lang="en-US" altLang="zh-CN" sz="2400" dirty="0" smtClean="0">
                <a:latin typeface="Times New Roman" panose="02020603050405020304" pitchFamily="18" charset="0"/>
                <a:ea typeface="宋体" panose="02010600030101010101" pitchFamily="2" charset="-122"/>
              </a:rPr>
              <a:t>II </a:t>
            </a:r>
            <a:endParaRPr kumimoji="1" lang="en-US" altLang="zh-CN" sz="2400" dirty="0">
              <a:latin typeface="Times New Roman" panose="02020603050405020304" pitchFamily="18" charset="0"/>
              <a:ea typeface="宋体" panose="02010600030101010101" pitchFamily="2" charset="-122"/>
            </a:endParaRPr>
          </a:p>
          <a:p>
            <a:pPr algn="ctr" eaLnBrk="1" hangingPunct="1">
              <a:spcBef>
                <a:spcPct val="50000"/>
              </a:spcBef>
              <a:buClrTx/>
              <a:buSzTx/>
              <a:buFontTx/>
              <a:buNone/>
            </a:pPr>
            <a:r>
              <a:rPr kumimoji="1" lang="en-US" altLang="zh-CN" sz="2700" dirty="0">
                <a:latin typeface="Times New Roman" panose="02020603050405020304" pitchFamily="18" charset="0"/>
                <a:ea typeface="宋体" panose="02010600030101010101" pitchFamily="2" charset="-122"/>
              </a:rPr>
              <a:t>Topic: The </a:t>
            </a:r>
            <a:r>
              <a:rPr kumimoji="1" lang="en-US" altLang="zh-CN" sz="2700" dirty="0" smtClean="0">
                <a:latin typeface="Times New Roman" panose="02020603050405020304" pitchFamily="18" charset="0"/>
                <a:ea typeface="宋体" panose="02010600030101010101" pitchFamily="2" charset="-122"/>
              </a:rPr>
              <a:t>Vasculature </a:t>
            </a:r>
            <a:endParaRPr kumimoji="1" lang="en-US" altLang="zh-CN" sz="2700" dirty="0">
              <a:latin typeface="Times New Roman" panose="02020603050405020304" pitchFamily="18" charset="0"/>
              <a:ea typeface="宋体" panose="02010600030101010101" pitchFamily="2" charset="-122"/>
            </a:endParaRPr>
          </a:p>
          <a:p>
            <a:pPr algn="ctr" eaLnBrk="1" hangingPunct="1">
              <a:spcBef>
                <a:spcPct val="50000"/>
              </a:spcBef>
              <a:buClrTx/>
              <a:buSzTx/>
              <a:buFontTx/>
              <a:buNone/>
            </a:pPr>
            <a:r>
              <a:rPr kumimoji="1" lang="en-US" altLang="zh-CN" sz="2700" dirty="0">
                <a:latin typeface="Times New Roman" panose="02020603050405020304" pitchFamily="18" charset="0"/>
                <a:ea typeface="宋体" panose="02010600030101010101" pitchFamily="2" charset="-122"/>
              </a:rPr>
              <a:t>By J. Alfred, BSc, MSc, MA, PhD cont.</a:t>
            </a:r>
          </a:p>
          <a:p>
            <a:pPr algn="ctr" eaLnBrk="1" hangingPunct="1">
              <a:spcBef>
                <a:spcPct val="50000"/>
              </a:spcBef>
              <a:buClrTx/>
              <a:buSzTx/>
              <a:buFontTx/>
              <a:buNone/>
            </a:pPr>
            <a:r>
              <a:rPr kumimoji="1" lang="en-US" altLang="zh-CN" sz="2700" dirty="0">
                <a:solidFill>
                  <a:srgbClr val="FF0000"/>
                </a:solidFill>
                <a:latin typeface="Times New Roman" panose="02020603050405020304" pitchFamily="18" charset="0"/>
                <a:ea typeface="宋体" panose="02010600030101010101" pitchFamily="2" charset="-122"/>
              </a:rPr>
              <a:t>Email: </a:t>
            </a:r>
            <a:r>
              <a:rPr kumimoji="1" lang="en-US" altLang="zh-CN" sz="2700" dirty="0">
                <a:solidFill>
                  <a:srgbClr val="FF0000"/>
                </a:solidFill>
                <a:latin typeface="Times New Roman" panose="02020603050405020304" pitchFamily="18" charset="0"/>
                <a:ea typeface="宋体" panose="02010600030101010101" pitchFamily="2" charset="-122"/>
                <a:hlinkClick r:id="rId2"/>
              </a:rPr>
              <a:t>alfredjuma2015@yahoo.com</a:t>
            </a:r>
            <a:r>
              <a:rPr kumimoji="1" lang="en-US" altLang="zh-CN" sz="2700" dirty="0">
                <a:solidFill>
                  <a:srgbClr val="FF0000"/>
                </a:solidFill>
                <a:latin typeface="Times New Roman" panose="02020603050405020304" pitchFamily="18" charset="0"/>
                <a:ea typeface="宋体" panose="02010600030101010101" pitchFamily="2" charset="-122"/>
              </a:rPr>
              <a:t> </a:t>
            </a:r>
          </a:p>
        </p:txBody>
      </p:sp>
    </p:spTree>
    <p:extLst>
      <p:ext uri="{BB962C8B-B14F-4D97-AF65-F5344CB8AC3E}">
        <p14:creationId xmlns:p14="http://schemas.microsoft.com/office/powerpoint/2010/main" val="20539476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www.as.miami.edu/chemistry/2086/Chapter_21/NEW-Chap21_class_part1_files/image002.jpg"/>
          <p:cNvPicPr>
            <a:picLocks noChangeAspect="1" noChangeArrowheads="1"/>
          </p:cNvPicPr>
          <p:nvPr/>
        </p:nvPicPr>
        <p:blipFill rotWithShape="1">
          <a:blip r:embed="rId3">
            <a:extLst>
              <a:ext uri="{28A0092B-C50C-407E-A947-70E740481C1C}">
                <a14:useLocalDpi xmlns:a14="http://schemas.microsoft.com/office/drawing/2010/main" val="0"/>
              </a:ext>
            </a:extLst>
          </a:blip>
          <a:srcRect b="3557"/>
          <a:stretch/>
        </p:blipFill>
        <p:spPr bwMode="auto">
          <a:xfrm>
            <a:off x="1600200" y="304800"/>
            <a:ext cx="7390454" cy="5868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536883"/>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US" dirty="0" smtClean="0"/>
              <a:t>Connect arterioles </a:t>
            </a:r>
            <a:r>
              <a:rPr lang="en-US" dirty="0"/>
              <a:t>and </a:t>
            </a:r>
            <a:r>
              <a:rPr lang="en-US" dirty="0" smtClean="0"/>
              <a:t>venules</a:t>
            </a:r>
          </a:p>
          <a:p>
            <a:pPr marL="109728" indent="0">
              <a:buNone/>
            </a:pPr>
            <a:endParaRPr lang="en-US" dirty="0"/>
          </a:p>
          <a:p>
            <a:r>
              <a:rPr lang="en-US" dirty="0" smtClean="0"/>
              <a:t>AKA: exchange vessels</a:t>
            </a:r>
            <a:r>
              <a:rPr lang="en-US" dirty="0" smtClean="0">
                <a:sym typeface="Wingdings" panose="05000000000000000000" pitchFamily="2" charset="2"/>
              </a:rPr>
              <a:t></a:t>
            </a:r>
            <a:r>
              <a:rPr lang="en-US" dirty="0" smtClean="0"/>
              <a:t> permit </a:t>
            </a:r>
            <a:r>
              <a:rPr lang="en-US" dirty="0"/>
              <a:t>exchange of nutrients and waste between body cells and </a:t>
            </a:r>
            <a:r>
              <a:rPr lang="en-US" dirty="0" smtClean="0"/>
              <a:t>blood</a:t>
            </a:r>
          </a:p>
          <a:p>
            <a:pPr marL="109728" indent="0">
              <a:buNone/>
            </a:pPr>
            <a:endParaRPr lang="en-US" dirty="0"/>
          </a:p>
          <a:p>
            <a:r>
              <a:rPr lang="en-US" dirty="0" smtClean="0"/>
              <a:t>Areas with high metabolic requirements have extensive </a:t>
            </a:r>
            <a:r>
              <a:rPr lang="en-US" dirty="0"/>
              <a:t>capillary networks </a:t>
            </a:r>
            <a:endParaRPr lang="en-US" dirty="0" smtClean="0"/>
          </a:p>
          <a:p>
            <a:pPr lvl="1"/>
            <a:r>
              <a:rPr lang="en-US" dirty="0" smtClean="0"/>
              <a:t>muscles</a:t>
            </a:r>
            <a:r>
              <a:rPr lang="en-US" dirty="0"/>
              <a:t>, liver, kidneys, nervous </a:t>
            </a:r>
            <a:r>
              <a:rPr lang="en-US" dirty="0" smtClean="0"/>
              <a:t>system</a:t>
            </a:r>
            <a:endParaRPr lang="en-US" dirty="0"/>
          </a:p>
          <a:p>
            <a:r>
              <a:rPr lang="en-US" dirty="0" smtClean="0"/>
              <a:t>Areas with very low metabolic requirements lack capillaries</a:t>
            </a:r>
          </a:p>
          <a:p>
            <a:pPr lvl="1"/>
            <a:r>
              <a:rPr lang="en-US" dirty="0" smtClean="0"/>
              <a:t>cornea </a:t>
            </a:r>
            <a:r>
              <a:rPr lang="en-US" dirty="0"/>
              <a:t>and lens of the eye, nails, hair follicles, cuticles, </a:t>
            </a:r>
            <a:r>
              <a:rPr lang="en-US" dirty="0" smtClean="0"/>
              <a:t>cartilage</a:t>
            </a:r>
            <a:endParaRPr lang="en-US" dirty="0"/>
          </a:p>
        </p:txBody>
      </p:sp>
      <p:sp>
        <p:nvSpPr>
          <p:cNvPr id="3" name="Title 2"/>
          <p:cNvSpPr>
            <a:spLocks noGrp="1"/>
          </p:cNvSpPr>
          <p:nvPr>
            <p:ph type="title"/>
          </p:nvPr>
        </p:nvSpPr>
        <p:spPr/>
        <p:txBody>
          <a:bodyPr/>
          <a:lstStyle/>
          <a:p>
            <a:r>
              <a:rPr lang="en-US" dirty="0">
                <a:effectLst/>
              </a:rPr>
              <a:t>Capillaries</a:t>
            </a:r>
            <a:endParaRPr lang="en-US"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7400" y="7257"/>
            <a:ext cx="3276600" cy="18442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332151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a:t>Walls consist </a:t>
            </a:r>
            <a:r>
              <a:rPr lang="en-US" dirty="0" smtClean="0"/>
              <a:t>of single </a:t>
            </a:r>
            <a:r>
              <a:rPr lang="en-US" dirty="0"/>
              <a:t>layer of endothelial </a:t>
            </a:r>
            <a:r>
              <a:rPr lang="en-US" dirty="0" smtClean="0"/>
              <a:t>cells</a:t>
            </a:r>
          </a:p>
          <a:p>
            <a:pPr lvl="0"/>
            <a:endParaRPr lang="en-US" b="1" dirty="0"/>
          </a:p>
          <a:p>
            <a:pPr lvl="0"/>
            <a:r>
              <a:rPr lang="en-US" dirty="0" smtClean="0"/>
              <a:t>Precapillary sphincters</a:t>
            </a:r>
            <a:r>
              <a:rPr lang="en-US" dirty="0" smtClean="0">
                <a:sym typeface="Wingdings" panose="05000000000000000000" pitchFamily="2" charset="2"/>
              </a:rPr>
              <a:t></a:t>
            </a:r>
            <a:r>
              <a:rPr lang="en-US" b="1" dirty="0" smtClean="0"/>
              <a:t> </a:t>
            </a:r>
            <a:r>
              <a:rPr lang="en-US" dirty="0"/>
              <a:t>rings of smooth muscle at meeting point of capillary to </a:t>
            </a:r>
            <a:r>
              <a:rPr lang="en-US" dirty="0" smtClean="0"/>
              <a:t>arteriole</a:t>
            </a:r>
            <a:endParaRPr lang="en-US" dirty="0"/>
          </a:p>
        </p:txBody>
      </p:sp>
      <p:sp>
        <p:nvSpPr>
          <p:cNvPr id="3" name="Title 2"/>
          <p:cNvSpPr>
            <a:spLocks noGrp="1"/>
          </p:cNvSpPr>
          <p:nvPr>
            <p:ph type="title"/>
          </p:nvPr>
        </p:nvSpPr>
        <p:spPr/>
        <p:txBody>
          <a:bodyPr>
            <a:normAutofit/>
          </a:bodyPr>
          <a:lstStyle/>
          <a:p>
            <a:pPr lvl="0"/>
            <a:r>
              <a:rPr lang="en-US" i="1" dirty="0">
                <a:effectLst/>
              </a:rPr>
              <a:t>Structure of </a:t>
            </a:r>
            <a:r>
              <a:rPr lang="en-US" i="1" dirty="0" smtClean="0">
                <a:effectLst/>
              </a:rPr>
              <a:t>Capillaries</a:t>
            </a:r>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1743" y="0"/>
            <a:ext cx="2702257"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descr="http://bioserv.fiu.edu/~walterm/B/blood_cardio/pre_cap_sphinct.jpg"/>
          <p:cNvPicPr/>
          <p:nvPr/>
        </p:nvPicPr>
        <p:blipFill rotWithShape="1">
          <a:blip r:embed="rId4">
            <a:extLst>
              <a:ext uri="{28A0092B-C50C-407E-A947-70E740481C1C}">
                <a14:useLocalDpi xmlns:a14="http://schemas.microsoft.com/office/drawing/2010/main" val="0"/>
              </a:ext>
            </a:extLst>
          </a:blip>
          <a:srcRect l="1914" t="2046" r="2152" b="5455"/>
          <a:stretch/>
        </p:blipFill>
        <p:spPr bwMode="auto">
          <a:xfrm>
            <a:off x="4800600" y="3686448"/>
            <a:ext cx="2790825" cy="309535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46495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Two methods of exchange</a:t>
            </a:r>
          </a:p>
          <a:p>
            <a:pPr lvl="1"/>
            <a:r>
              <a:rPr lang="en-US" dirty="0" smtClean="0"/>
              <a:t>Diffusion</a:t>
            </a:r>
          </a:p>
          <a:p>
            <a:pPr lvl="1"/>
            <a:r>
              <a:rPr lang="en-US" dirty="0" smtClean="0"/>
              <a:t>Bulk Flow</a:t>
            </a:r>
            <a:endParaRPr lang="en-US" dirty="0"/>
          </a:p>
        </p:txBody>
      </p:sp>
      <p:sp>
        <p:nvSpPr>
          <p:cNvPr id="3" name="Title 2"/>
          <p:cNvSpPr>
            <a:spLocks noGrp="1"/>
          </p:cNvSpPr>
          <p:nvPr>
            <p:ph type="title"/>
          </p:nvPr>
        </p:nvSpPr>
        <p:spPr/>
        <p:txBody>
          <a:bodyPr>
            <a:normAutofit/>
          </a:bodyPr>
          <a:lstStyle/>
          <a:p>
            <a:pPr lvl="0"/>
            <a:r>
              <a:rPr lang="en-US" i="1" dirty="0">
                <a:effectLst/>
              </a:rPr>
              <a:t>Capillary </a:t>
            </a:r>
            <a:r>
              <a:rPr lang="en-US" i="1" dirty="0" smtClean="0">
                <a:effectLst/>
              </a:rPr>
              <a:t>Exchange</a:t>
            </a:r>
            <a:endParaRPr lang="en-US" dirty="0"/>
          </a:p>
        </p:txBody>
      </p:sp>
      <p:pic>
        <p:nvPicPr>
          <p:cNvPr id="7170" name="Picture 2" descr="http://www.austincc.edu/apreview/NursingPics/VascularPics/Picture2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2057400"/>
            <a:ext cx="4997088"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83462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229600" cy="4995672"/>
          </a:xfrm>
        </p:spPr>
        <p:txBody>
          <a:bodyPr>
            <a:normAutofit fontScale="77500" lnSpcReduction="20000"/>
          </a:bodyPr>
          <a:lstStyle/>
          <a:p>
            <a:pPr lvl="0"/>
            <a:r>
              <a:rPr lang="en-US" sz="2400" dirty="0" smtClean="0"/>
              <a:t>Oxygen </a:t>
            </a:r>
            <a:r>
              <a:rPr lang="en-US" sz="2400" dirty="0"/>
              <a:t>and </a:t>
            </a:r>
            <a:r>
              <a:rPr lang="en-US" sz="2400" dirty="0" smtClean="0"/>
              <a:t>nutrients </a:t>
            </a:r>
            <a:r>
              <a:rPr lang="en-US" sz="2400" dirty="0" smtClean="0">
                <a:sym typeface="Wingdings" panose="05000000000000000000" pitchFamily="2" charset="2"/>
              </a:rPr>
              <a:t></a:t>
            </a:r>
            <a:r>
              <a:rPr lang="en-US" sz="2400" dirty="0" smtClean="0"/>
              <a:t> </a:t>
            </a:r>
            <a:r>
              <a:rPr lang="en-US" sz="2400" dirty="0"/>
              <a:t>down the gradient into interstitial fluid and then into body </a:t>
            </a:r>
            <a:r>
              <a:rPr lang="en-US" sz="2400" dirty="0" smtClean="0"/>
              <a:t>cells</a:t>
            </a:r>
          </a:p>
          <a:p>
            <a:pPr lvl="0"/>
            <a:r>
              <a:rPr lang="en-US" sz="2400" dirty="0" smtClean="0"/>
              <a:t>Carbon dioxide </a:t>
            </a:r>
            <a:r>
              <a:rPr lang="en-US" sz="2400" dirty="0"/>
              <a:t>and </a:t>
            </a:r>
            <a:r>
              <a:rPr lang="en-US" sz="2400" dirty="0" smtClean="0"/>
              <a:t>waste </a:t>
            </a:r>
            <a:r>
              <a:rPr lang="en-US" sz="2400" dirty="0" smtClean="0">
                <a:sym typeface="Wingdings" panose="05000000000000000000" pitchFamily="2" charset="2"/>
              </a:rPr>
              <a:t></a:t>
            </a:r>
            <a:r>
              <a:rPr lang="en-US" sz="2400" dirty="0" smtClean="0"/>
              <a:t> </a:t>
            </a:r>
            <a:r>
              <a:rPr lang="en-US" sz="2400" dirty="0"/>
              <a:t>down the gradient from interstitial fluids into the blood for </a:t>
            </a:r>
            <a:r>
              <a:rPr lang="en-US" sz="2400" dirty="0" smtClean="0"/>
              <a:t>removal</a:t>
            </a:r>
          </a:p>
          <a:p>
            <a:pPr lvl="0"/>
            <a:r>
              <a:rPr lang="en-US" sz="2400" dirty="0" smtClean="0"/>
              <a:t>Glucose</a:t>
            </a:r>
          </a:p>
          <a:p>
            <a:pPr lvl="0"/>
            <a:r>
              <a:rPr lang="en-US" sz="2400" dirty="0" smtClean="0"/>
              <a:t>Amino acids</a:t>
            </a:r>
          </a:p>
          <a:p>
            <a:pPr lvl="0"/>
            <a:r>
              <a:rPr lang="en-US" sz="2400" dirty="0" smtClean="0"/>
              <a:t>Hormones</a:t>
            </a:r>
          </a:p>
          <a:p>
            <a:pPr marL="109728" lvl="0" indent="0">
              <a:buNone/>
            </a:pPr>
            <a:endParaRPr lang="en-US" sz="2400" dirty="0" smtClean="0"/>
          </a:p>
          <a:p>
            <a:pPr lvl="0"/>
            <a:r>
              <a:rPr lang="en-US" sz="2400" dirty="0" smtClean="0"/>
              <a:t>Plasma proteins usually remain in blood; too large to pass through</a:t>
            </a:r>
          </a:p>
          <a:p>
            <a:pPr lvl="1"/>
            <a:r>
              <a:rPr lang="en-US" sz="2000" dirty="0" smtClean="0"/>
              <a:t>Exceptions: </a:t>
            </a:r>
            <a:endParaRPr lang="en-US" sz="2000" dirty="0"/>
          </a:p>
          <a:p>
            <a:pPr lvl="2"/>
            <a:r>
              <a:rPr lang="en-US" sz="2200" dirty="0" smtClean="0"/>
              <a:t>Sinusoids the</a:t>
            </a:r>
            <a:r>
              <a:rPr lang="en-US" sz="2200" b="1" dirty="0" smtClean="0"/>
              <a:t> </a:t>
            </a:r>
            <a:r>
              <a:rPr lang="en-US" sz="2200" dirty="0"/>
              <a:t>smallest blood vessels in the liver</a:t>
            </a:r>
            <a:r>
              <a:rPr lang="en-US" sz="2200" b="1" dirty="0"/>
              <a:t> </a:t>
            </a:r>
            <a:r>
              <a:rPr lang="en-US" sz="2200" dirty="0"/>
              <a:t>have very large</a:t>
            </a:r>
            <a:r>
              <a:rPr lang="en-US" sz="2200" b="1" dirty="0"/>
              <a:t> </a:t>
            </a:r>
            <a:r>
              <a:rPr lang="en-US" sz="2200" dirty="0"/>
              <a:t>gaps in between their endothelial cells to allow proteins (fibrinogen, main clotting protein, and albumin) to enter </a:t>
            </a:r>
            <a:r>
              <a:rPr lang="en-US" sz="2200" dirty="0" smtClean="0"/>
              <a:t>bloodstream</a:t>
            </a:r>
          </a:p>
          <a:p>
            <a:endParaRPr lang="en-US" sz="2800" dirty="0"/>
          </a:p>
          <a:p>
            <a:r>
              <a:rPr lang="en-US" sz="2400" dirty="0" smtClean="0"/>
              <a:t>Other areas are very selective:</a:t>
            </a:r>
            <a:endParaRPr lang="en-US" sz="2400" dirty="0"/>
          </a:p>
          <a:p>
            <a:pPr lvl="1"/>
            <a:r>
              <a:rPr lang="en-US" sz="2000" dirty="0" smtClean="0"/>
              <a:t>Blood-brain barrier refers to the tightness </a:t>
            </a:r>
            <a:r>
              <a:rPr lang="en-US" sz="2000" dirty="0"/>
              <a:t>of endothelial layer found in brain; allows only a few substances to enter and leave</a:t>
            </a:r>
          </a:p>
          <a:p>
            <a:endParaRPr lang="en-US" dirty="0"/>
          </a:p>
        </p:txBody>
      </p:sp>
      <p:sp>
        <p:nvSpPr>
          <p:cNvPr id="3" name="Title 2"/>
          <p:cNvSpPr>
            <a:spLocks noGrp="1"/>
          </p:cNvSpPr>
          <p:nvPr>
            <p:ph type="title"/>
          </p:nvPr>
        </p:nvSpPr>
        <p:spPr/>
        <p:txBody>
          <a:bodyPr/>
          <a:lstStyle/>
          <a:p>
            <a:r>
              <a:rPr lang="en-US" b="0" i="1" dirty="0" smtClean="0"/>
              <a:t>Diffusion</a:t>
            </a:r>
            <a:endParaRPr lang="en-US" b="0" i="1" dirty="0"/>
          </a:p>
        </p:txBody>
      </p:sp>
    </p:spTree>
    <p:extLst>
      <p:ext uri="{BB962C8B-B14F-4D97-AF65-F5344CB8AC3E}">
        <p14:creationId xmlns:p14="http://schemas.microsoft.com/office/powerpoint/2010/main" val="2182836376"/>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a:xfrm>
            <a:off x="-16412" y="105509"/>
            <a:ext cx="9144000" cy="1143000"/>
          </a:xfrm>
        </p:spPr>
        <p:txBody>
          <a:bodyPr>
            <a:normAutofit fontScale="90000"/>
          </a:bodyPr>
          <a:lstStyle/>
          <a:p>
            <a:r>
              <a:rPr lang="en-US" b="0" i="1" dirty="0" smtClean="0"/>
              <a:t>Bulk Flow (Filtration and Reabsorption)</a:t>
            </a:r>
            <a:endParaRPr lang="en-US" b="0" i="1" dirty="0"/>
          </a:p>
        </p:txBody>
      </p:sp>
      <p:pic>
        <p:nvPicPr>
          <p:cNvPr id="4" name="Picture 10" descr="http://classroom.sdmesa.edu/eschmid/Chapt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990600"/>
            <a:ext cx="5098952" cy="35401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http://0.tqn.com/d/biology/1/0/u/V/capillarymicrocirculati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 y="1219200"/>
            <a:ext cx="329184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cnx.org/content/m46586/latest/2108_Capillary_ExchangeN.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102" y="4530730"/>
            <a:ext cx="5029200" cy="2344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0089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The left panel shows the structure of a continuous capillary, the middle panel shows a fenestrated capillary, and the right panel shows a sinusoid capillary."/>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r="56729"/>
          <a:stretch/>
        </p:blipFill>
        <p:spPr bwMode="auto">
          <a:xfrm>
            <a:off x="4707256" y="1988840"/>
            <a:ext cx="4123661" cy="3600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2008" y="941819"/>
            <a:ext cx="9036496" cy="830997"/>
          </a:xfrm>
          <a:prstGeom prst="rect">
            <a:avLst/>
          </a:prstGeom>
        </p:spPr>
        <p:txBody>
          <a:bodyPr wrap="square">
            <a:spAutoFit/>
          </a:bodyPr>
          <a:lstStyle/>
          <a:p>
            <a:r>
              <a:rPr lang="en-GB" sz="2400" dirty="0" smtClean="0">
                <a:latin typeface="Times New Roman" panose="02020603050405020304" pitchFamily="18" charset="0"/>
                <a:cs typeface="Times New Roman" panose="02020603050405020304" pitchFamily="18" charset="0"/>
              </a:rPr>
              <a:t>Capillaries </a:t>
            </a:r>
            <a:r>
              <a:rPr lang="en-GB" sz="2400" dirty="0">
                <a:latin typeface="Times New Roman" panose="02020603050405020304" pitchFamily="18" charset="0"/>
                <a:cs typeface="Times New Roman" panose="02020603050405020304" pitchFamily="18" charset="0"/>
              </a:rPr>
              <a:t>are the smallest and thinnest of the blood vessels in the body and also the most common. </a:t>
            </a:r>
          </a:p>
        </p:txBody>
      </p:sp>
      <p:sp>
        <p:nvSpPr>
          <p:cNvPr id="3" name="Rectangle 2"/>
          <p:cNvSpPr/>
          <p:nvPr/>
        </p:nvSpPr>
        <p:spPr>
          <a:xfrm>
            <a:off x="1187624" y="107921"/>
            <a:ext cx="3871573" cy="584775"/>
          </a:xfrm>
          <a:prstGeom prst="rect">
            <a:avLst/>
          </a:prstGeom>
        </p:spPr>
        <p:txBody>
          <a:bodyPr wrap="none">
            <a:spAutoFit/>
          </a:bodyPr>
          <a:lstStyle/>
          <a:p>
            <a:r>
              <a:rPr lang="en-GB" sz="3200" b="1" dirty="0" smtClean="0">
                <a:solidFill>
                  <a:srgbClr val="FF0000"/>
                </a:solidFill>
                <a:latin typeface="Times New Roman" panose="02020603050405020304" pitchFamily="18" charset="0"/>
                <a:cs typeface="Times New Roman" panose="02020603050405020304" pitchFamily="18" charset="0"/>
              </a:rPr>
              <a:t>Types of Capillaries  </a:t>
            </a:r>
            <a:endParaRPr lang="en-GB" sz="3200" dirty="0">
              <a:solidFill>
                <a:srgbClr val="FF0000"/>
              </a:solidFill>
            </a:endParaRPr>
          </a:p>
        </p:txBody>
      </p:sp>
      <p:sp>
        <p:nvSpPr>
          <p:cNvPr id="4" name="Rectangle 3"/>
          <p:cNvSpPr/>
          <p:nvPr/>
        </p:nvSpPr>
        <p:spPr>
          <a:xfrm>
            <a:off x="251520" y="1988840"/>
            <a:ext cx="4176464" cy="4893647"/>
          </a:xfrm>
          <a:prstGeom prst="rect">
            <a:avLst/>
          </a:prstGeom>
        </p:spPr>
        <p:txBody>
          <a:bodyPr wrap="square">
            <a:spAutoFit/>
          </a:bodyPr>
          <a:lstStyle/>
          <a:p>
            <a:pPr lvl="0" algn="just"/>
            <a:r>
              <a:rPr lang="en-US" sz="2400" b="1" dirty="0" smtClean="0">
                <a:latin typeface="Times New Roman" panose="02020603050405020304" pitchFamily="18" charset="0"/>
                <a:cs typeface="Times New Roman" panose="02020603050405020304" pitchFamily="18" charset="0"/>
              </a:rPr>
              <a:t>Continuous capillary</a:t>
            </a:r>
            <a:r>
              <a:rPr lang="en-US" sz="2400" dirty="0" smtClean="0">
                <a:latin typeface="Times New Roman" panose="02020603050405020304" pitchFamily="18" charset="0"/>
                <a:cs typeface="Times New Roman" panose="02020603050405020304" pitchFamily="18" charset="0"/>
              </a:rPr>
              <a:t> the most common type of capillary, the continuous capillary, is found in almost all vascularized tissues. </a:t>
            </a:r>
          </a:p>
          <a:p>
            <a:pPr lvl="0" algn="just"/>
            <a:endParaRPr lang="en-US" sz="2400" dirty="0" smtClean="0">
              <a:latin typeface="Times New Roman" panose="02020603050405020304" pitchFamily="18" charset="0"/>
              <a:cs typeface="Times New Roman" panose="02020603050405020304" pitchFamily="18" charset="0"/>
            </a:endParaRPr>
          </a:p>
          <a:p>
            <a:pPr lvl="0" algn="just"/>
            <a:r>
              <a:rPr lang="en-US" sz="2400" dirty="0" smtClean="0">
                <a:latin typeface="Times New Roman" panose="02020603050405020304" pitchFamily="18" charset="0"/>
                <a:cs typeface="Times New Roman" panose="02020603050405020304" pitchFamily="18" charset="0"/>
              </a:rPr>
              <a:t>Continuous capillaries are characterised by a complete endothelial lining with tight junctions between endothelial cells. Although a tight junction is usually impermeable and only allows for the passage of water and ions.</a:t>
            </a:r>
            <a:endParaRPr lang="en-GB" sz="2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2907199"/>
      </p:ext>
    </p:extLst>
  </p:cSld>
  <p:clrMapOvr>
    <a:masterClrMapping/>
  </p:clrMapOvr>
  <p:transition spd="slow">
    <p:cove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title"/>
          </p:nvPr>
        </p:nvSpPr>
        <p:spPr/>
        <p:txBody>
          <a:bodyPr/>
          <a:lstStyle/>
          <a:p>
            <a:r>
              <a:rPr lang="en-US" altLang="en-US" dirty="0"/>
              <a:t>Starling’s Law</a:t>
            </a:r>
          </a:p>
        </p:txBody>
      </p:sp>
      <p:sp>
        <p:nvSpPr>
          <p:cNvPr id="178179" name="Rectangle 3"/>
          <p:cNvSpPr>
            <a:spLocks noGrp="1" noChangeArrowheads="1"/>
          </p:cNvSpPr>
          <p:nvPr>
            <p:ph type="body" idx="1"/>
          </p:nvPr>
        </p:nvSpPr>
        <p:spPr/>
        <p:txBody>
          <a:bodyPr/>
          <a:lstStyle/>
          <a:p>
            <a:r>
              <a:rPr lang="en-US" altLang="en-US"/>
              <a:t> Nearly as much reabsorbed as filtered</a:t>
            </a:r>
          </a:p>
          <a:p>
            <a:pPr lvl="1"/>
            <a:r>
              <a:rPr lang="en-US" altLang="en-US"/>
              <a:t>At the arterial end, net outward pressure of 10 mmHg and fluid leaves capillary (filtration)</a:t>
            </a:r>
          </a:p>
          <a:p>
            <a:pPr lvl="1"/>
            <a:r>
              <a:rPr lang="en-US" altLang="en-US"/>
              <a:t>At the venous end, fluid moves in (reabsoprtion) due to -9 mmHg</a:t>
            </a:r>
          </a:p>
          <a:p>
            <a:pPr lvl="1"/>
            <a:r>
              <a:rPr lang="en-US" altLang="en-US"/>
              <a:t>On average, about 85% of fluid filtered in reabsorpbed</a:t>
            </a:r>
          </a:p>
          <a:p>
            <a:pPr lvl="1"/>
            <a:r>
              <a:rPr lang="en-US" altLang="en-US"/>
              <a:t>Excess enters lymphatic capillaries (about 3L/ day) to be eventually returned to blood</a:t>
            </a:r>
          </a:p>
        </p:txBody>
      </p:sp>
    </p:spTree>
    <p:extLst>
      <p:ext uri="{BB962C8B-B14F-4D97-AF65-F5344CB8AC3E}">
        <p14:creationId xmlns:p14="http://schemas.microsoft.com/office/powerpoint/2010/main" val="285685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512" y="856357"/>
            <a:ext cx="5040560" cy="5632311"/>
          </a:xfrm>
          <a:prstGeom prst="rect">
            <a:avLst/>
          </a:prstGeom>
        </p:spPr>
        <p:txBody>
          <a:bodyPr wrap="square">
            <a:spAutoFit/>
          </a:bodyPr>
          <a:lstStyle/>
          <a:p>
            <a:pPr lvl="0"/>
            <a:r>
              <a:rPr lang="en-US" sz="2400" b="1" dirty="0" smtClean="0">
                <a:latin typeface="Times New Roman" panose="02020603050405020304" pitchFamily="18" charset="0"/>
                <a:cs typeface="Times New Roman" panose="02020603050405020304" pitchFamily="18" charset="0"/>
              </a:rPr>
              <a:t>Fenestrated </a:t>
            </a:r>
            <a:r>
              <a:rPr lang="en-US" sz="2400" b="1" dirty="0">
                <a:latin typeface="Times New Roman" panose="02020603050405020304" pitchFamily="18" charset="0"/>
                <a:cs typeface="Times New Roman" panose="02020603050405020304" pitchFamily="18" charset="0"/>
              </a:rPr>
              <a:t>capillary</a:t>
            </a:r>
            <a:r>
              <a:rPr lang="en-US" sz="2400" dirty="0">
                <a:latin typeface="Times New Roman" panose="02020603050405020304" pitchFamily="18" charset="0"/>
                <a:cs typeface="Times New Roman" panose="02020603050405020304" pitchFamily="18" charset="0"/>
              </a:rPr>
              <a:t> is one that has pores (or fenestrations), in addition to tight junctions in the endothelial lining. These make the capillary permeable to larger molecules. The number of fenestrations and their degree of permeability vary, however, according to their location. </a:t>
            </a:r>
            <a:endParaRPr lang="en-US" sz="2400" dirty="0" smtClean="0">
              <a:latin typeface="Times New Roman" panose="02020603050405020304" pitchFamily="18" charset="0"/>
              <a:cs typeface="Times New Roman" panose="02020603050405020304" pitchFamily="18" charset="0"/>
            </a:endParaRPr>
          </a:p>
          <a:p>
            <a:pPr lvl="0"/>
            <a:endParaRPr lang="en-US" sz="2400" dirty="0">
              <a:latin typeface="Times New Roman" panose="02020603050405020304" pitchFamily="18" charset="0"/>
              <a:cs typeface="Times New Roman" panose="02020603050405020304" pitchFamily="18" charset="0"/>
            </a:endParaRPr>
          </a:p>
          <a:p>
            <a:pPr lvl="0"/>
            <a:r>
              <a:rPr lang="en-US" sz="2400" dirty="0" smtClean="0">
                <a:latin typeface="Times New Roman" panose="02020603050405020304" pitchFamily="18" charset="0"/>
                <a:cs typeface="Times New Roman" panose="02020603050405020304" pitchFamily="18" charset="0"/>
              </a:rPr>
              <a:t>Fenestrated </a:t>
            </a:r>
            <a:r>
              <a:rPr lang="en-US" sz="2400" dirty="0">
                <a:latin typeface="Times New Roman" panose="02020603050405020304" pitchFamily="18" charset="0"/>
                <a:cs typeface="Times New Roman" panose="02020603050405020304" pitchFamily="18" charset="0"/>
              </a:rPr>
              <a:t>capillaries are common in the small intestine, which is the primary site of nutrient absorption, as well as in the kidneys, which filter the blood. They are also found in the choroid plexus of the brain</a:t>
            </a:r>
            <a:r>
              <a:rPr lang="en-US" sz="2400" dirty="0" smtClean="0">
                <a:latin typeface="Times New Roman" panose="02020603050405020304" pitchFamily="18" charset="0"/>
                <a:cs typeface="Times New Roman" panose="02020603050405020304" pitchFamily="18" charset="0"/>
              </a:rPr>
              <a:t>.</a:t>
            </a:r>
            <a:endParaRPr lang="en-GB" sz="2400" dirty="0">
              <a:latin typeface="Times New Roman" panose="02020603050405020304" pitchFamily="18" charset="0"/>
              <a:cs typeface="Times New Roman" panose="02020603050405020304" pitchFamily="18" charset="0"/>
            </a:endParaRPr>
          </a:p>
        </p:txBody>
      </p:sp>
      <p:pic>
        <p:nvPicPr>
          <p:cNvPr id="6" name="Picture 2" descr="The left panel shows the structure of a continuous capillary, the middle panel shows a fenestrated capillary, and the right panel shows a sinusoid capillary."/>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1476" t="-9422" r="31622" b="9422"/>
          <a:stretch/>
        </p:blipFill>
        <p:spPr bwMode="auto">
          <a:xfrm>
            <a:off x="5436096" y="835866"/>
            <a:ext cx="3452403" cy="484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2281814"/>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1520" y="1082844"/>
            <a:ext cx="5184576" cy="5262979"/>
          </a:xfrm>
          <a:prstGeom prst="rect">
            <a:avLst/>
          </a:prstGeom>
        </p:spPr>
        <p:txBody>
          <a:bodyPr wrap="square">
            <a:spAutoFit/>
          </a:bodyPr>
          <a:lstStyle/>
          <a:p>
            <a:pPr lvl="0"/>
            <a:r>
              <a:rPr lang="en-US" sz="2400" b="1" dirty="0" smtClean="0">
                <a:latin typeface="Times New Roman" panose="02020603050405020304" pitchFamily="18" charset="0"/>
                <a:cs typeface="Times New Roman" panose="02020603050405020304" pitchFamily="18" charset="0"/>
              </a:rPr>
              <a:t>Sinusoid capillary</a:t>
            </a:r>
            <a:r>
              <a:rPr lang="en-US" sz="2400" dirty="0" smtClean="0">
                <a:latin typeface="Times New Roman" panose="02020603050405020304" pitchFamily="18" charset="0"/>
                <a:cs typeface="Times New Roman" panose="02020603050405020304" pitchFamily="18" charset="0"/>
              </a:rPr>
              <a:t> (or sinusoid) is the least common type of capillary. Sinusoid capillaries are flattened, and they have extensive intercellular gaps and incomplete basement membranes, in addition to intercellular clefts and fenestrations. </a:t>
            </a:r>
          </a:p>
          <a:p>
            <a:pPr lvl="0"/>
            <a:endParaRPr lang="en-US" sz="2400" dirty="0">
              <a:latin typeface="Times New Roman" panose="02020603050405020304" pitchFamily="18" charset="0"/>
              <a:cs typeface="Times New Roman" panose="02020603050405020304" pitchFamily="18" charset="0"/>
            </a:endParaRPr>
          </a:p>
          <a:p>
            <a:pPr lvl="0" algn="just"/>
            <a:r>
              <a:rPr lang="en-US" sz="2400" dirty="0" smtClean="0">
                <a:latin typeface="Times New Roman" panose="02020603050405020304" pitchFamily="18" charset="0"/>
                <a:cs typeface="Times New Roman" panose="02020603050405020304" pitchFamily="18" charset="0"/>
              </a:rPr>
              <a:t>These very large openings allow for the passage of the largest molecules, including plasma proteins and even cells. Blood flow through sinusoids is very slow, allowing more time for exchange of gases, nutrients, and wastes.</a:t>
            </a:r>
            <a:endParaRPr lang="en-GB" sz="2400" dirty="0">
              <a:latin typeface="Times New Roman" panose="02020603050405020304" pitchFamily="18" charset="0"/>
              <a:cs typeface="Times New Roman" panose="02020603050405020304" pitchFamily="18" charset="0"/>
            </a:endParaRPr>
          </a:p>
        </p:txBody>
      </p:sp>
      <p:pic>
        <p:nvPicPr>
          <p:cNvPr id="6" name="Picture 2" descr="The left panel shows the structure of a continuous capillary, the middle panel shows a fenestrated capillary, and the right panel shows a sinusoid capillary."/>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67796" t="-5095" r="93" b="-253"/>
          <a:stretch/>
        </p:blipFill>
        <p:spPr bwMode="auto">
          <a:xfrm>
            <a:off x="5656097" y="1268760"/>
            <a:ext cx="3423034" cy="4242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826621"/>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828673"/>
            <a:ext cx="7643564" cy="57326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10201251"/>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ltLang="en-US"/>
              <a:t>Copyright 2009, John Wiley &amp; Sons, Inc.</a:t>
            </a:r>
          </a:p>
        </p:txBody>
      </p:sp>
      <p:sp>
        <p:nvSpPr>
          <p:cNvPr id="166916" name="Rectangle 4"/>
          <p:cNvSpPr>
            <a:spLocks noGrp="1" noChangeArrowheads="1"/>
          </p:cNvSpPr>
          <p:nvPr>
            <p:ph type="title"/>
          </p:nvPr>
        </p:nvSpPr>
        <p:spPr/>
        <p:txBody>
          <a:bodyPr/>
          <a:lstStyle/>
          <a:p>
            <a:r>
              <a:rPr lang="en-US" altLang="en-US" dirty="0" smtClean="0"/>
              <a:t>Summary of </a:t>
            </a:r>
            <a:r>
              <a:rPr lang="en-US" altLang="en-US" dirty="0"/>
              <a:t>Capillaries</a:t>
            </a:r>
          </a:p>
        </p:txBody>
      </p:sp>
      <p:sp>
        <p:nvSpPr>
          <p:cNvPr id="166917" name="Rectangle 5"/>
          <p:cNvSpPr>
            <a:spLocks noGrp="1" noChangeArrowheads="1"/>
          </p:cNvSpPr>
          <p:nvPr>
            <p:ph type="body" sz="half" idx="1"/>
          </p:nvPr>
        </p:nvSpPr>
        <p:spPr>
          <a:xfrm>
            <a:off x="457200" y="1600200"/>
            <a:ext cx="3429000" cy="4530725"/>
          </a:xfrm>
        </p:spPr>
        <p:txBody>
          <a:bodyPr/>
          <a:lstStyle/>
          <a:p>
            <a:pPr>
              <a:lnSpc>
                <a:spcPct val="80000"/>
              </a:lnSpc>
            </a:pPr>
            <a:r>
              <a:rPr lang="en-US" altLang="en-US" sz="2000"/>
              <a:t>3 types</a:t>
            </a:r>
          </a:p>
          <a:p>
            <a:pPr>
              <a:lnSpc>
                <a:spcPct val="80000"/>
              </a:lnSpc>
              <a:buFont typeface="Wingdings" panose="05000000000000000000" pitchFamily="2" charset="2"/>
              <a:buAutoNum type="arabicPeriod"/>
            </a:pPr>
            <a:r>
              <a:rPr lang="en-US" altLang="en-US" sz="2000"/>
              <a:t>Continuous</a:t>
            </a:r>
          </a:p>
          <a:p>
            <a:pPr lvl="1">
              <a:lnSpc>
                <a:spcPct val="80000"/>
              </a:lnSpc>
            </a:pPr>
            <a:r>
              <a:rPr lang="en-US" altLang="en-US" sz="2000"/>
              <a:t>Endothelial cell membranes from continuous tube</a:t>
            </a:r>
          </a:p>
          <a:p>
            <a:pPr>
              <a:lnSpc>
                <a:spcPct val="80000"/>
              </a:lnSpc>
              <a:buFont typeface="Wingdings" panose="05000000000000000000" pitchFamily="2" charset="2"/>
              <a:buAutoNum type="arabicPeriod"/>
            </a:pPr>
            <a:r>
              <a:rPr lang="en-US" altLang="en-US" sz="2000"/>
              <a:t>Fenestrated</a:t>
            </a:r>
          </a:p>
          <a:p>
            <a:pPr lvl="1">
              <a:lnSpc>
                <a:spcPct val="80000"/>
              </a:lnSpc>
            </a:pPr>
            <a:r>
              <a:rPr lang="en-US" altLang="en-US" sz="2000"/>
              <a:t>Have fenestrations or pores</a:t>
            </a:r>
          </a:p>
          <a:p>
            <a:pPr>
              <a:lnSpc>
                <a:spcPct val="80000"/>
              </a:lnSpc>
              <a:buFont typeface="Wingdings" panose="05000000000000000000" pitchFamily="2" charset="2"/>
              <a:buAutoNum type="arabicPeriod"/>
            </a:pPr>
            <a:r>
              <a:rPr lang="en-US" altLang="en-US" sz="2000"/>
              <a:t>Sinusoids </a:t>
            </a:r>
          </a:p>
          <a:p>
            <a:pPr lvl="1">
              <a:lnSpc>
                <a:spcPct val="80000"/>
              </a:lnSpc>
            </a:pPr>
            <a:r>
              <a:rPr lang="en-US" altLang="en-US" sz="2000"/>
              <a:t>Wider and more winding </a:t>
            </a:r>
          </a:p>
          <a:p>
            <a:pPr lvl="1">
              <a:lnSpc>
                <a:spcPct val="80000"/>
              </a:lnSpc>
            </a:pPr>
            <a:r>
              <a:rPr lang="en-US" altLang="en-US" sz="2000"/>
              <a:t>Unusually large fenestrations</a:t>
            </a:r>
          </a:p>
        </p:txBody>
      </p:sp>
      <p:pic>
        <p:nvPicPr>
          <p:cNvPr id="166920" name="Picture 8" descr="21_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0500" y="1163638"/>
            <a:ext cx="2378075" cy="492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7897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Capillaries unite to form venules (small veins)</a:t>
            </a:r>
          </a:p>
          <a:p>
            <a:r>
              <a:rPr lang="en-US" dirty="0" smtClean="0"/>
              <a:t>Venules receive blood from capillaries and empty it into veins</a:t>
            </a:r>
          </a:p>
          <a:p>
            <a:r>
              <a:rPr lang="en-US" dirty="0" smtClean="0"/>
              <a:t>Veins return blood to the heart</a:t>
            </a:r>
            <a:endParaRPr lang="en-US" dirty="0"/>
          </a:p>
        </p:txBody>
      </p:sp>
      <p:sp>
        <p:nvSpPr>
          <p:cNvPr id="3" name="Title 2"/>
          <p:cNvSpPr>
            <a:spLocks noGrp="1"/>
          </p:cNvSpPr>
          <p:nvPr>
            <p:ph type="title"/>
          </p:nvPr>
        </p:nvSpPr>
        <p:spPr/>
        <p:txBody>
          <a:bodyPr/>
          <a:lstStyle/>
          <a:p>
            <a:r>
              <a:rPr lang="en-US" dirty="0">
                <a:effectLst/>
              </a:rPr>
              <a:t>Venules and Veins</a:t>
            </a:r>
            <a:endParaRPr lang="en-US" dirty="0"/>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654" t="3403" r="2143" b="7851"/>
          <a:stretch/>
        </p:blipFill>
        <p:spPr bwMode="auto">
          <a:xfrm>
            <a:off x="4038598" y="3352800"/>
            <a:ext cx="4721943" cy="32429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33957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r>
              <a:rPr lang="en-US" altLang="en-US"/>
              <a:t>Veins</a:t>
            </a:r>
          </a:p>
        </p:txBody>
      </p:sp>
      <p:sp>
        <p:nvSpPr>
          <p:cNvPr id="168963" name="Rectangle 3"/>
          <p:cNvSpPr>
            <a:spLocks noGrp="1" noChangeArrowheads="1"/>
          </p:cNvSpPr>
          <p:nvPr>
            <p:ph type="body" idx="1"/>
          </p:nvPr>
        </p:nvSpPr>
        <p:spPr/>
        <p:txBody>
          <a:bodyPr/>
          <a:lstStyle/>
          <a:p>
            <a:pPr lvl="1"/>
            <a:r>
              <a:rPr lang="en-US" altLang="en-US"/>
              <a:t>Structural changes not as distinct as in arteries</a:t>
            </a:r>
          </a:p>
          <a:p>
            <a:pPr lvl="1"/>
            <a:r>
              <a:rPr lang="en-US" altLang="en-US"/>
              <a:t>In general, very thin walls in relation to total diameter</a:t>
            </a:r>
          </a:p>
          <a:p>
            <a:pPr lvl="1"/>
            <a:r>
              <a:rPr lang="en-US" altLang="en-US"/>
              <a:t>Same 3 layers</a:t>
            </a:r>
          </a:p>
          <a:p>
            <a:pPr lvl="2"/>
            <a:r>
              <a:rPr lang="en-US" altLang="en-US"/>
              <a:t>Tunica interna thinner than arteries</a:t>
            </a:r>
          </a:p>
          <a:p>
            <a:pPr lvl="2"/>
            <a:r>
              <a:rPr lang="en-US" altLang="en-US"/>
              <a:t>Tunica interna thinner with little smooth muscle</a:t>
            </a:r>
          </a:p>
          <a:p>
            <a:pPr lvl="2"/>
            <a:r>
              <a:rPr lang="en-US" altLang="en-US"/>
              <a:t>Tunica externa thickest layer</a:t>
            </a:r>
          </a:p>
          <a:p>
            <a:pPr lvl="1"/>
            <a:r>
              <a:rPr lang="en-US" altLang="en-US"/>
              <a:t>Not designed to withstand high pressure</a:t>
            </a:r>
          </a:p>
          <a:p>
            <a:pPr lvl="1"/>
            <a:r>
              <a:rPr lang="en-US" altLang="en-US"/>
              <a:t>Valves – folds on tunica interna forming cusps</a:t>
            </a:r>
          </a:p>
          <a:p>
            <a:pPr lvl="2"/>
            <a:r>
              <a:rPr lang="en-US" altLang="en-US"/>
              <a:t>Aid in venous return by preventing backflow</a:t>
            </a:r>
          </a:p>
        </p:txBody>
      </p:sp>
    </p:spTree>
    <p:extLst>
      <p:ext uri="{BB962C8B-B14F-4D97-AF65-F5344CB8AC3E}">
        <p14:creationId xmlns:p14="http://schemas.microsoft.com/office/powerpoint/2010/main" val="3938215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lvl="0"/>
            <a:r>
              <a:rPr lang="en-US" dirty="0" smtClean="0"/>
              <a:t>Venules</a:t>
            </a:r>
          </a:p>
          <a:p>
            <a:pPr lvl="1"/>
            <a:r>
              <a:rPr lang="en-US" dirty="0" smtClean="0"/>
              <a:t>little </a:t>
            </a:r>
            <a:r>
              <a:rPr lang="en-US" dirty="0"/>
              <a:t>veins; walls thinner at capillary end, thicker as they progress toward heart</a:t>
            </a:r>
          </a:p>
          <a:p>
            <a:pPr lvl="0"/>
            <a:r>
              <a:rPr lang="en-US" dirty="0" smtClean="0"/>
              <a:t>Veins</a:t>
            </a:r>
          </a:p>
          <a:p>
            <a:pPr lvl="1"/>
            <a:r>
              <a:rPr lang="en-US" dirty="0" smtClean="0"/>
              <a:t>structural </a:t>
            </a:r>
            <a:r>
              <a:rPr lang="en-US" dirty="0"/>
              <a:t>similar to arteries; middle and inner layers thinner than arteries, outer layers are the </a:t>
            </a:r>
            <a:r>
              <a:rPr lang="en-US" dirty="0" smtClean="0"/>
              <a:t>thickest</a:t>
            </a:r>
          </a:p>
          <a:p>
            <a:pPr lvl="1"/>
            <a:endParaRPr lang="en-US" dirty="0"/>
          </a:p>
          <a:p>
            <a:pPr lvl="1"/>
            <a:endParaRPr lang="en-US" dirty="0"/>
          </a:p>
          <a:p>
            <a:pPr lvl="1"/>
            <a:endParaRPr lang="en-US" dirty="0"/>
          </a:p>
        </p:txBody>
      </p:sp>
      <p:sp>
        <p:nvSpPr>
          <p:cNvPr id="3" name="Title 2"/>
          <p:cNvSpPr>
            <a:spLocks noGrp="1"/>
          </p:cNvSpPr>
          <p:nvPr>
            <p:ph type="title"/>
          </p:nvPr>
        </p:nvSpPr>
        <p:spPr/>
        <p:txBody>
          <a:bodyPr>
            <a:normAutofit/>
          </a:bodyPr>
          <a:lstStyle/>
          <a:p>
            <a:pPr lvl="0"/>
            <a:r>
              <a:rPr lang="en-US" i="1" dirty="0">
                <a:effectLst/>
              </a:rPr>
              <a:t>Structure of Venules and </a:t>
            </a:r>
            <a:r>
              <a:rPr lang="en-US" i="1" dirty="0" smtClean="0">
                <a:effectLst/>
              </a:rPr>
              <a:t>Veins</a:t>
            </a:r>
            <a:endParaRPr lang="en-US" dirty="0"/>
          </a:p>
        </p:txBody>
      </p:sp>
    </p:spTree>
    <p:extLst>
      <p:ext uri="{BB962C8B-B14F-4D97-AF65-F5344CB8AC3E}">
        <p14:creationId xmlns:p14="http://schemas.microsoft.com/office/powerpoint/2010/main" val="40999497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lvl="1" algn="l" rtl="0">
              <a:spcBef>
                <a:spcPct val="0"/>
              </a:spcBef>
            </a:pPr>
            <a:r>
              <a:rPr lang="en-US" sz="2400" i="1" dirty="0" smtClean="0"/>
              <a:t>Generally, lumen of veins wider than that of corresponding artery</a:t>
            </a:r>
            <a:endParaRPr lang="en-US" sz="2400" dirty="0"/>
          </a:p>
        </p:txBody>
      </p:sp>
      <p:pic>
        <p:nvPicPr>
          <p:cNvPr id="10244" name="Picture 4" descr="http://www.as.miami.edu/chemistry/2086/Chapter_21/NEW-Chap21_class_part1_files/image002.jpg"/>
          <p:cNvPicPr>
            <a:picLocks noChangeAspect="1" noChangeArrowheads="1"/>
          </p:cNvPicPr>
          <p:nvPr/>
        </p:nvPicPr>
        <p:blipFill rotWithShape="1">
          <a:blip r:embed="rId2">
            <a:extLst>
              <a:ext uri="{28A0092B-C50C-407E-A947-70E740481C1C}">
                <a14:useLocalDpi xmlns:a14="http://schemas.microsoft.com/office/drawing/2010/main" val="0"/>
              </a:ext>
            </a:extLst>
          </a:blip>
          <a:srcRect b="3421"/>
          <a:stretch/>
        </p:blipFill>
        <p:spPr bwMode="auto">
          <a:xfrm>
            <a:off x="1904999" y="1268361"/>
            <a:ext cx="6262903" cy="4980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189529"/>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229600" cy="4767072"/>
          </a:xfrm>
        </p:spPr>
        <p:txBody>
          <a:bodyPr>
            <a:normAutofit/>
          </a:bodyPr>
          <a:lstStyle/>
          <a:p>
            <a:r>
              <a:rPr lang="en-US" dirty="0" smtClean="0"/>
              <a:t>Sometimes this causes problems</a:t>
            </a:r>
          </a:p>
          <a:p>
            <a:pPr marL="109728" indent="0">
              <a:buNone/>
            </a:pPr>
            <a:endParaRPr lang="en-US" dirty="0" smtClean="0"/>
          </a:p>
          <a:p>
            <a:pPr marL="109728" indent="0">
              <a:buNone/>
            </a:pPr>
            <a:endParaRPr lang="en-US" dirty="0" smtClean="0"/>
          </a:p>
          <a:p>
            <a:r>
              <a:rPr lang="en-US" dirty="0" smtClean="0"/>
              <a:t>Varicose veins</a:t>
            </a:r>
          </a:p>
          <a:p>
            <a:pPr lvl="1"/>
            <a:r>
              <a:rPr lang="en-US" dirty="0" smtClean="0"/>
              <a:t>Weak </a:t>
            </a:r>
            <a:r>
              <a:rPr lang="en-US" dirty="0"/>
              <a:t>venous </a:t>
            </a:r>
            <a:r>
              <a:rPr lang="en-US" dirty="0" smtClean="0"/>
              <a:t>valves</a:t>
            </a:r>
          </a:p>
          <a:p>
            <a:pPr lvl="1"/>
            <a:r>
              <a:rPr lang="en-US" dirty="0" smtClean="0"/>
              <a:t>Gravity </a:t>
            </a:r>
            <a:r>
              <a:rPr lang="en-US" dirty="0"/>
              <a:t>forces blood </a:t>
            </a:r>
            <a:r>
              <a:rPr lang="en-US" dirty="0" smtClean="0"/>
              <a:t>backwards</a:t>
            </a:r>
          </a:p>
          <a:p>
            <a:pPr marL="393192" lvl="1" indent="0">
              <a:buNone/>
            </a:pPr>
            <a:r>
              <a:rPr lang="en-US" dirty="0"/>
              <a:t> </a:t>
            </a:r>
            <a:r>
              <a:rPr lang="en-US" dirty="0" smtClean="0"/>
              <a:t>  through </a:t>
            </a:r>
            <a:r>
              <a:rPr lang="en-US" dirty="0"/>
              <a:t>the valve </a:t>
            </a:r>
            <a:r>
              <a:rPr lang="en-US" dirty="0" smtClean="0"/>
              <a:t>increasing </a:t>
            </a:r>
            <a:r>
              <a:rPr lang="en-US" dirty="0"/>
              <a:t>venous </a:t>
            </a:r>
            <a:endParaRPr lang="en-US" dirty="0" smtClean="0"/>
          </a:p>
          <a:p>
            <a:pPr marL="393192" lvl="1" indent="0">
              <a:buNone/>
            </a:pPr>
            <a:r>
              <a:rPr lang="en-US" dirty="0"/>
              <a:t> </a:t>
            </a:r>
            <a:r>
              <a:rPr lang="en-US" dirty="0" smtClean="0"/>
              <a:t>  blood </a:t>
            </a:r>
            <a:r>
              <a:rPr lang="en-US" dirty="0"/>
              <a:t>pressure </a:t>
            </a:r>
            <a:endParaRPr lang="en-US" dirty="0" smtClean="0"/>
          </a:p>
          <a:p>
            <a:pPr lvl="1"/>
            <a:r>
              <a:rPr lang="en-US" dirty="0" smtClean="0"/>
              <a:t>Increased pressure pushes </a:t>
            </a:r>
            <a:r>
              <a:rPr lang="en-US" dirty="0"/>
              <a:t>the vein’s wall </a:t>
            </a:r>
            <a:r>
              <a:rPr lang="en-US" dirty="0" smtClean="0"/>
              <a:t>outward</a:t>
            </a:r>
          </a:p>
          <a:p>
            <a:pPr lvl="1"/>
            <a:r>
              <a:rPr lang="en-US" dirty="0" smtClean="0"/>
              <a:t>Veins </a:t>
            </a:r>
            <a:r>
              <a:rPr lang="en-US" dirty="0"/>
              <a:t>receive repeated overloads, walls lose elasticity, stretch become flabby</a:t>
            </a:r>
          </a:p>
          <a:p>
            <a:endParaRPr lang="en-US" dirty="0"/>
          </a:p>
        </p:txBody>
      </p:sp>
      <p:sp>
        <p:nvSpPr>
          <p:cNvPr id="3" name="Title 2"/>
          <p:cNvSpPr>
            <a:spLocks noGrp="1"/>
          </p:cNvSpPr>
          <p:nvPr>
            <p:ph type="title"/>
          </p:nvPr>
        </p:nvSpPr>
        <p:spPr>
          <a:xfrm>
            <a:off x="304800" y="228600"/>
            <a:ext cx="8229600" cy="1143000"/>
          </a:xfrm>
        </p:spPr>
        <p:txBody>
          <a:bodyPr>
            <a:normAutofit/>
          </a:bodyPr>
          <a:lstStyle/>
          <a:p>
            <a:pPr lvl="1" algn="l" rtl="0">
              <a:spcBef>
                <a:spcPct val="0"/>
              </a:spcBef>
            </a:pPr>
            <a:r>
              <a:rPr lang="en-US" sz="2400" i="1" dirty="0" smtClean="0"/>
              <a:t>Inner layer forms valves to prevent backflow of blood</a:t>
            </a:r>
            <a:endParaRPr lang="en-US" sz="2400"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6999" y="1066800"/>
            <a:ext cx="2644877" cy="2975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6" name="Picture 4" descr="http://emedtravel.files.wordpress.com/2012/04/sclerotherapy.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0000"/>
          <a:stretch/>
        </p:blipFill>
        <p:spPr bwMode="auto">
          <a:xfrm>
            <a:off x="7799437" y="5334000"/>
            <a:ext cx="934883" cy="1402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460160"/>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1326" y="1219200"/>
            <a:ext cx="8950274" cy="4525963"/>
          </a:xfrm>
        </p:spPr>
        <p:txBody>
          <a:bodyPr/>
          <a:lstStyle/>
          <a:p>
            <a:r>
              <a:rPr lang="en-US" dirty="0"/>
              <a:t>WHY </a:t>
            </a:r>
            <a:r>
              <a:rPr lang="en-US" dirty="0" smtClean="0"/>
              <a:t>should you not start an IV </a:t>
            </a:r>
            <a:r>
              <a:rPr lang="en-US" dirty="0"/>
              <a:t>in </a:t>
            </a:r>
            <a:r>
              <a:rPr lang="en-US" dirty="0" smtClean="0"/>
              <a:t>an artery???</a:t>
            </a:r>
            <a:r>
              <a:rPr lang="en-US" dirty="0"/>
              <a:t/>
            </a:r>
            <a:br>
              <a:rPr lang="en-US" dirty="0"/>
            </a:br>
            <a:endParaRPr lang="en-US" dirty="0"/>
          </a:p>
        </p:txBody>
      </p:sp>
      <p:sp>
        <p:nvSpPr>
          <p:cNvPr id="3" name="Title 2"/>
          <p:cNvSpPr>
            <a:spLocks noGrp="1"/>
          </p:cNvSpPr>
          <p:nvPr>
            <p:ph type="title"/>
          </p:nvPr>
        </p:nvSpPr>
        <p:spPr/>
        <p:txBody>
          <a:bodyPr>
            <a:normAutofit fontScale="90000"/>
          </a:bodyPr>
          <a:lstStyle/>
          <a:p>
            <a:pPr lvl="1"/>
            <a:r>
              <a:rPr lang="en-US" sz="2700" i="1" dirty="0" smtClean="0"/>
              <a:t/>
            </a:r>
            <a:br>
              <a:rPr lang="en-US" sz="2700" i="1" dirty="0" smtClean="0"/>
            </a:br>
            <a:r>
              <a:rPr lang="en-US" sz="2700" i="1" dirty="0" smtClean="0"/>
              <a:t>Blood flows out of a vein slowly and more rapidly out of an artery</a:t>
            </a:r>
            <a:br>
              <a:rPr lang="en-US" sz="2700" i="1" dirty="0" smtClean="0"/>
            </a:br>
            <a:r>
              <a:rPr lang="en-US" i="1" dirty="0" smtClean="0"/>
              <a:t/>
            </a:r>
            <a:br>
              <a:rPr lang="en-US" i="1" dirty="0" smtClean="0"/>
            </a:br>
            <a:r>
              <a:rPr lang="en-US" i="1" dirty="0" smtClean="0"/>
              <a:t/>
            </a:r>
            <a:br>
              <a:rPr lang="en-US" i="1" dirty="0" smtClean="0"/>
            </a:br>
            <a:endParaRPr lang="en-US" dirty="0"/>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752600"/>
            <a:ext cx="7038975" cy="455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47346114"/>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Blood vessels are organized in circulatory routes that carry blood throughout the </a:t>
            </a:r>
            <a:r>
              <a:rPr lang="en-US" dirty="0" smtClean="0"/>
              <a:t>body</a:t>
            </a:r>
          </a:p>
          <a:p>
            <a:pPr marL="109728" indent="0">
              <a:buNone/>
            </a:pPr>
            <a:endParaRPr lang="en-US" dirty="0"/>
          </a:p>
          <a:p>
            <a:r>
              <a:rPr lang="en-US" dirty="0"/>
              <a:t>Two main circulatory </a:t>
            </a:r>
            <a:r>
              <a:rPr lang="en-US" dirty="0" smtClean="0"/>
              <a:t>routes</a:t>
            </a:r>
          </a:p>
          <a:p>
            <a:pPr lvl="1"/>
            <a:r>
              <a:rPr lang="en-US" dirty="0" smtClean="0"/>
              <a:t>Systemic </a:t>
            </a:r>
          </a:p>
          <a:p>
            <a:pPr lvl="1"/>
            <a:r>
              <a:rPr lang="en-US" dirty="0" smtClean="0"/>
              <a:t>Pulmonary</a:t>
            </a:r>
            <a:endParaRPr lang="en-US" dirty="0"/>
          </a:p>
        </p:txBody>
      </p:sp>
      <p:sp>
        <p:nvSpPr>
          <p:cNvPr id="3" name="Title 2"/>
          <p:cNvSpPr>
            <a:spLocks noGrp="1"/>
          </p:cNvSpPr>
          <p:nvPr>
            <p:ph type="title"/>
          </p:nvPr>
        </p:nvSpPr>
        <p:spPr/>
        <p:txBody>
          <a:bodyPr/>
          <a:lstStyle/>
          <a:p>
            <a:r>
              <a:rPr lang="en-US" dirty="0">
                <a:effectLst/>
              </a:rPr>
              <a:t>CIRCULATORY ROUTES</a:t>
            </a:r>
            <a:endParaRPr lang="en-US" dirty="0"/>
          </a:p>
        </p:txBody>
      </p:sp>
      <p:pic>
        <p:nvPicPr>
          <p:cNvPr id="4" name="Picture 2" descr="http://www.getbodysmart.com/ap/circulatorysystem/vessels/menu/images/imag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3276600"/>
            <a:ext cx="3810000" cy="3276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508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lvl="0"/>
            <a:r>
              <a:rPr lang="en-US" dirty="0" smtClean="0"/>
              <a:t>Arteries </a:t>
            </a:r>
            <a:r>
              <a:rPr lang="en-US" dirty="0"/>
              <a:t>and </a:t>
            </a:r>
            <a:r>
              <a:rPr lang="en-US" dirty="0" smtClean="0"/>
              <a:t>arterioles carry </a:t>
            </a:r>
            <a:r>
              <a:rPr lang="en-US" dirty="0"/>
              <a:t>blood containing </a:t>
            </a:r>
            <a:r>
              <a:rPr lang="en-US" dirty="0" smtClean="0"/>
              <a:t>oxygen </a:t>
            </a:r>
            <a:r>
              <a:rPr lang="en-US" dirty="0"/>
              <a:t>and </a:t>
            </a:r>
            <a:r>
              <a:rPr lang="en-US" dirty="0" smtClean="0"/>
              <a:t>nutrients </a:t>
            </a:r>
            <a:r>
              <a:rPr lang="en-US" dirty="0"/>
              <a:t>from left ventricle to systemic capillaries throughout body</a:t>
            </a:r>
          </a:p>
          <a:p>
            <a:pPr lvl="0"/>
            <a:r>
              <a:rPr lang="en-US" dirty="0" smtClean="0"/>
              <a:t>Veins </a:t>
            </a:r>
            <a:r>
              <a:rPr lang="en-US" dirty="0"/>
              <a:t>and </a:t>
            </a:r>
            <a:r>
              <a:rPr lang="en-US" dirty="0" smtClean="0"/>
              <a:t>venules </a:t>
            </a:r>
            <a:r>
              <a:rPr lang="en-US" dirty="0"/>
              <a:t>carry blood containing </a:t>
            </a:r>
            <a:r>
              <a:rPr lang="en-US" dirty="0" smtClean="0"/>
              <a:t>carbon dioxide </a:t>
            </a:r>
            <a:r>
              <a:rPr lang="en-US" dirty="0"/>
              <a:t>and </a:t>
            </a:r>
            <a:r>
              <a:rPr lang="en-US" dirty="0" smtClean="0"/>
              <a:t>waste </a:t>
            </a:r>
            <a:r>
              <a:rPr lang="en-US" dirty="0"/>
              <a:t>to the right </a:t>
            </a:r>
            <a:r>
              <a:rPr lang="en-US" dirty="0" smtClean="0"/>
              <a:t>atrium</a:t>
            </a:r>
            <a:endParaRPr lang="en-US" dirty="0"/>
          </a:p>
          <a:p>
            <a:pPr lvl="0"/>
            <a:r>
              <a:rPr lang="en-US" dirty="0" smtClean="0"/>
              <a:t>Blood </a:t>
            </a:r>
            <a:r>
              <a:rPr lang="en-US" dirty="0"/>
              <a:t>that leaves the aorta and travels through systemic </a:t>
            </a:r>
            <a:r>
              <a:rPr lang="en-US" dirty="0" smtClean="0"/>
              <a:t>arteries is bright </a:t>
            </a:r>
            <a:r>
              <a:rPr lang="en-US" dirty="0"/>
              <a:t>red </a:t>
            </a:r>
          </a:p>
          <a:p>
            <a:pPr lvl="0"/>
            <a:r>
              <a:rPr lang="en-US" dirty="0"/>
              <a:t>Blood </a:t>
            </a:r>
            <a:r>
              <a:rPr lang="en-US" dirty="0" smtClean="0"/>
              <a:t>moves </a:t>
            </a:r>
            <a:r>
              <a:rPr lang="en-US" dirty="0"/>
              <a:t>through the capillaries, loses </a:t>
            </a:r>
            <a:r>
              <a:rPr lang="en-US" dirty="0" smtClean="0"/>
              <a:t>oxygen </a:t>
            </a:r>
            <a:r>
              <a:rPr lang="en-US" dirty="0"/>
              <a:t>and takes on </a:t>
            </a:r>
            <a:r>
              <a:rPr lang="en-US" dirty="0" smtClean="0"/>
              <a:t>carbon dioxide </a:t>
            </a:r>
            <a:r>
              <a:rPr lang="en-US" dirty="0"/>
              <a:t>becoming </a:t>
            </a:r>
            <a:r>
              <a:rPr lang="en-US" dirty="0" smtClean="0"/>
              <a:t>dark red </a:t>
            </a:r>
            <a:r>
              <a:rPr lang="en-US" dirty="0"/>
              <a:t>in </a:t>
            </a:r>
            <a:r>
              <a:rPr lang="en-US" dirty="0" smtClean="0"/>
              <a:t>color</a:t>
            </a:r>
            <a:endParaRPr lang="en-US" dirty="0"/>
          </a:p>
          <a:p>
            <a:endParaRPr lang="en-US" dirty="0"/>
          </a:p>
        </p:txBody>
      </p:sp>
      <p:sp>
        <p:nvSpPr>
          <p:cNvPr id="3" name="Title 2"/>
          <p:cNvSpPr>
            <a:spLocks noGrp="1"/>
          </p:cNvSpPr>
          <p:nvPr>
            <p:ph type="title"/>
          </p:nvPr>
        </p:nvSpPr>
        <p:spPr/>
        <p:txBody>
          <a:bodyPr/>
          <a:lstStyle/>
          <a:p>
            <a:r>
              <a:rPr lang="en-US" dirty="0" smtClean="0"/>
              <a:t>Systemic Circulation</a:t>
            </a:r>
            <a:endParaRPr lang="en-US" dirty="0"/>
          </a:p>
        </p:txBody>
      </p:sp>
    </p:spTree>
    <p:extLst>
      <p:ext uri="{BB962C8B-B14F-4D97-AF65-F5344CB8AC3E}">
        <p14:creationId xmlns:p14="http://schemas.microsoft.com/office/powerpoint/2010/main" val="2366076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3108960" y="114300"/>
            <a:ext cx="6019800" cy="6477001"/>
          </a:xfrm>
          <a:prstGeom prst="rect">
            <a:avLst/>
          </a:prstGeom>
        </p:spPr>
      </p:pic>
      <p:pic>
        <p:nvPicPr>
          <p:cNvPr id="5" name="Picture 6" descr="http://www.cancerresearchuk.org/prod_consump/groups/cr_common/@cah/@gen/documents/image/crukmig_1000img-12061.jpg"/>
          <p:cNvPicPr>
            <a:picLocks noChangeAspect="1" noChangeArrowheads="1"/>
          </p:cNvPicPr>
          <p:nvPr/>
        </p:nvPicPr>
        <p:blipFill rotWithShape="1">
          <a:blip r:embed="rId4">
            <a:extLst>
              <a:ext uri="{28A0092B-C50C-407E-A947-70E740481C1C}">
                <a14:useLocalDpi xmlns:a14="http://schemas.microsoft.com/office/drawing/2010/main" val="0"/>
              </a:ext>
            </a:extLst>
          </a:blip>
          <a:srcRect b="9744"/>
          <a:stretch/>
        </p:blipFill>
        <p:spPr bwMode="auto">
          <a:xfrm>
            <a:off x="1905" y="1"/>
            <a:ext cx="238125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301624"/>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229600" cy="5148072"/>
          </a:xfrm>
        </p:spPr>
        <p:txBody>
          <a:bodyPr>
            <a:normAutofit/>
          </a:bodyPr>
          <a:lstStyle/>
          <a:p>
            <a:pPr marL="109728" indent="0">
              <a:buNone/>
            </a:pPr>
            <a:r>
              <a:rPr lang="en-US" dirty="0"/>
              <a:t>Five types of blood vessels:</a:t>
            </a:r>
          </a:p>
          <a:p>
            <a:pPr marL="109728" indent="0">
              <a:buNone/>
            </a:pPr>
            <a:r>
              <a:rPr lang="en-US" dirty="0" smtClean="0"/>
              <a:t>  (</a:t>
            </a:r>
            <a:r>
              <a:rPr lang="en-US" dirty="0"/>
              <a:t>1) </a:t>
            </a:r>
            <a:r>
              <a:rPr lang="en-US" dirty="0" smtClean="0"/>
              <a:t>Arteries</a:t>
            </a:r>
            <a:endParaRPr lang="en-US" dirty="0"/>
          </a:p>
          <a:p>
            <a:pPr marL="109728" indent="0">
              <a:buNone/>
            </a:pPr>
            <a:r>
              <a:rPr lang="en-US" dirty="0" smtClean="0"/>
              <a:t>	</a:t>
            </a:r>
            <a:r>
              <a:rPr lang="en-US" sz="2400" dirty="0" smtClean="0"/>
              <a:t>Two </a:t>
            </a:r>
            <a:r>
              <a:rPr lang="en-US" sz="2400" dirty="0"/>
              <a:t>large arteries </a:t>
            </a:r>
            <a:r>
              <a:rPr lang="en-US" sz="2400" dirty="0" smtClean="0"/>
              <a:t>are the aorta </a:t>
            </a:r>
            <a:r>
              <a:rPr lang="en-US" sz="2400" dirty="0"/>
              <a:t>and </a:t>
            </a:r>
            <a:r>
              <a:rPr lang="en-US" sz="2400" dirty="0" smtClean="0"/>
              <a:t>	pulmonary 	trunk</a:t>
            </a:r>
            <a:endParaRPr lang="en-US" sz="2400" dirty="0"/>
          </a:p>
          <a:p>
            <a:pPr marL="109728" indent="0">
              <a:buNone/>
            </a:pPr>
            <a:r>
              <a:rPr lang="en-US" dirty="0" smtClean="0"/>
              <a:t>  (</a:t>
            </a:r>
            <a:r>
              <a:rPr lang="en-US" dirty="0"/>
              <a:t>2) </a:t>
            </a:r>
            <a:r>
              <a:rPr lang="en-US" dirty="0" smtClean="0"/>
              <a:t>Arterioles</a:t>
            </a:r>
            <a:endParaRPr lang="en-US" dirty="0"/>
          </a:p>
          <a:p>
            <a:pPr marL="109728" indent="0">
              <a:buNone/>
            </a:pPr>
            <a:r>
              <a:rPr lang="en-US" dirty="0" smtClean="0"/>
              <a:t>  (</a:t>
            </a:r>
            <a:r>
              <a:rPr lang="en-US" dirty="0"/>
              <a:t>3) </a:t>
            </a:r>
            <a:r>
              <a:rPr lang="en-US" dirty="0" smtClean="0"/>
              <a:t>Capillaries</a:t>
            </a:r>
            <a:endParaRPr lang="en-US" dirty="0"/>
          </a:p>
          <a:p>
            <a:pPr marL="109728" indent="0">
              <a:buNone/>
            </a:pPr>
            <a:r>
              <a:rPr lang="en-US" dirty="0" smtClean="0"/>
              <a:t>  (</a:t>
            </a:r>
            <a:r>
              <a:rPr lang="en-US" dirty="0"/>
              <a:t>4) </a:t>
            </a:r>
            <a:r>
              <a:rPr lang="en-US" dirty="0" smtClean="0"/>
              <a:t>Veins</a:t>
            </a:r>
            <a:endParaRPr lang="en-US" dirty="0"/>
          </a:p>
          <a:p>
            <a:pPr marL="109728" indent="0">
              <a:buNone/>
            </a:pPr>
            <a:r>
              <a:rPr lang="en-US" dirty="0" smtClean="0"/>
              <a:t>  (</a:t>
            </a:r>
            <a:r>
              <a:rPr lang="en-US" dirty="0"/>
              <a:t>5) </a:t>
            </a:r>
            <a:r>
              <a:rPr lang="en-US" dirty="0" smtClean="0"/>
              <a:t>Venules</a:t>
            </a:r>
            <a:endParaRPr lang="en-US" dirty="0"/>
          </a:p>
          <a:p>
            <a:pPr marL="109728" indent="0">
              <a:buNone/>
            </a:pPr>
            <a:endParaRPr lang="en-US" i="1" dirty="0"/>
          </a:p>
          <a:p>
            <a:pPr marL="109728" indent="0">
              <a:buNone/>
            </a:pPr>
            <a:r>
              <a:rPr lang="en-US" dirty="0" smtClean="0"/>
              <a:t>		The </a:t>
            </a:r>
            <a:r>
              <a:rPr lang="en-US" dirty="0"/>
              <a:t>average adult has over </a:t>
            </a:r>
            <a:r>
              <a:rPr lang="en-US" dirty="0" smtClean="0"/>
              <a:t>60,000 		miles </a:t>
            </a:r>
            <a:r>
              <a:rPr lang="en-US" dirty="0"/>
              <a:t>of blood vessels in their body.</a:t>
            </a:r>
          </a:p>
          <a:p>
            <a:pPr marL="109728" indent="0">
              <a:buNone/>
            </a:pPr>
            <a:endParaRPr lang="en-US" dirty="0"/>
          </a:p>
        </p:txBody>
      </p:sp>
      <p:sp>
        <p:nvSpPr>
          <p:cNvPr id="3" name="Title 2"/>
          <p:cNvSpPr>
            <a:spLocks noGrp="1"/>
          </p:cNvSpPr>
          <p:nvPr>
            <p:ph type="title"/>
          </p:nvPr>
        </p:nvSpPr>
        <p:spPr/>
        <p:txBody>
          <a:bodyPr>
            <a:normAutofit fontScale="90000"/>
          </a:bodyPr>
          <a:lstStyle/>
          <a:p>
            <a:r>
              <a:rPr lang="en-US" dirty="0">
                <a:effectLst/>
              </a:rPr>
              <a:t>BLOOD VESSEL STRUCTURE AND FUNCTION</a:t>
            </a:r>
            <a:endParaRPr lang="en-US" dirty="0"/>
          </a:p>
        </p:txBody>
      </p:sp>
      <p:pic>
        <p:nvPicPr>
          <p:cNvPr id="4" name="Picture 3" descr="http://www.factmonster.com/images/ESCI353BLOVES003.gif"/>
          <p:cNvPicPr/>
          <p:nvPr/>
        </p:nvPicPr>
        <p:blipFill rotWithShape="1">
          <a:blip r:embed="rId3">
            <a:extLst>
              <a:ext uri="{28A0092B-C50C-407E-A947-70E740481C1C}">
                <a14:useLocalDpi xmlns:a14="http://schemas.microsoft.com/office/drawing/2010/main" val="0"/>
              </a:ext>
            </a:extLst>
          </a:blip>
          <a:srcRect t="2510" b="2929"/>
          <a:stretch/>
        </p:blipFill>
        <p:spPr bwMode="auto">
          <a:xfrm>
            <a:off x="3657600" y="2819400"/>
            <a:ext cx="4398818" cy="27432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970498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smtClean="0"/>
              <a:t>When </a:t>
            </a:r>
            <a:r>
              <a:rPr lang="en-US" dirty="0"/>
              <a:t>deoxygenated blood returns to the heart from the systemic route, it is pumped out the right ventricle through the pulmonary artery into the right lung where it loses CO</a:t>
            </a:r>
            <a:r>
              <a:rPr lang="en-US" baseline="-25000" dirty="0"/>
              <a:t>2</a:t>
            </a:r>
            <a:r>
              <a:rPr lang="en-US" dirty="0"/>
              <a:t>.</a:t>
            </a:r>
          </a:p>
          <a:p>
            <a:pPr lvl="0"/>
            <a:r>
              <a:rPr lang="en-US" dirty="0"/>
              <a:t>Blood moves into the </a:t>
            </a:r>
            <a:r>
              <a:rPr lang="en-US" dirty="0" smtClean="0"/>
              <a:t>lung</a:t>
            </a:r>
            <a:r>
              <a:rPr lang="en-US" dirty="0"/>
              <a:t>, picks up O</a:t>
            </a:r>
            <a:r>
              <a:rPr lang="en-US" baseline="-25000" dirty="0"/>
              <a:t>2</a:t>
            </a:r>
            <a:r>
              <a:rPr lang="en-US" dirty="0"/>
              <a:t>, and then returns to left atrium of heart, to once again go through systemic circulation</a:t>
            </a:r>
            <a:r>
              <a:rPr lang="en-US" dirty="0" smtClean="0"/>
              <a:t>.</a:t>
            </a:r>
          </a:p>
          <a:p>
            <a:pPr lvl="0"/>
            <a:r>
              <a:rPr lang="en-US" dirty="0" smtClean="0"/>
              <a:t>We will place more focus on this when we discuss the heart…</a:t>
            </a:r>
            <a:endParaRPr lang="en-US" dirty="0"/>
          </a:p>
          <a:p>
            <a:endParaRPr lang="en-US" dirty="0"/>
          </a:p>
        </p:txBody>
      </p:sp>
      <p:sp>
        <p:nvSpPr>
          <p:cNvPr id="3" name="Title 2"/>
          <p:cNvSpPr>
            <a:spLocks noGrp="1"/>
          </p:cNvSpPr>
          <p:nvPr>
            <p:ph type="title"/>
          </p:nvPr>
        </p:nvSpPr>
        <p:spPr/>
        <p:txBody>
          <a:bodyPr>
            <a:normAutofit/>
          </a:bodyPr>
          <a:lstStyle/>
          <a:p>
            <a:r>
              <a:rPr lang="en-US" dirty="0"/>
              <a:t>Pulmonary </a:t>
            </a:r>
            <a:r>
              <a:rPr lang="en-US" dirty="0" smtClean="0"/>
              <a:t>Circulation</a:t>
            </a:r>
            <a:endParaRPr lang="en-US" dirty="0"/>
          </a:p>
        </p:txBody>
      </p:sp>
    </p:spTree>
    <p:extLst>
      <p:ext uri="{BB962C8B-B14F-4D97-AF65-F5344CB8AC3E}">
        <p14:creationId xmlns:p14="http://schemas.microsoft.com/office/powerpoint/2010/main" val="484991857"/>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3108960" y="114300"/>
            <a:ext cx="6019800" cy="6477001"/>
          </a:xfrm>
          <a:prstGeom prst="rect">
            <a:avLst/>
          </a:prstGeom>
        </p:spPr>
      </p:pic>
      <p:pic>
        <p:nvPicPr>
          <p:cNvPr id="5" name="Picture 6" descr="http://www.cancerresearchuk.org/prod_consump/groups/cr_common/@cah/@gen/documents/image/crukmig_1000img-12061.jpg"/>
          <p:cNvPicPr>
            <a:picLocks noChangeAspect="1" noChangeArrowheads="1"/>
          </p:cNvPicPr>
          <p:nvPr/>
        </p:nvPicPr>
        <p:blipFill rotWithShape="1">
          <a:blip r:embed="rId4">
            <a:extLst>
              <a:ext uri="{28A0092B-C50C-407E-A947-70E740481C1C}">
                <a14:useLocalDpi xmlns:a14="http://schemas.microsoft.com/office/drawing/2010/main" val="0"/>
              </a:ext>
            </a:extLst>
          </a:blip>
          <a:srcRect b="9744"/>
          <a:stretch/>
        </p:blipFill>
        <p:spPr bwMode="auto">
          <a:xfrm>
            <a:off x="1905" y="1"/>
            <a:ext cx="238125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4605562"/>
      </p:ext>
    </p:extLst>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lvl="0"/>
            <a:r>
              <a:rPr lang="en-US" sz="2800" dirty="0"/>
              <a:t>Volume of blood flowing back to heart through veins, occurs through pressure generated in three ways</a:t>
            </a:r>
            <a:r>
              <a:rPr lang="en-US" sz="2800" dirty="0" smtClean="0"/>
              <a:t>:</a:t>
            </a:r>
          </a:p>
          <a:p>
            <a:pPr lvl="1"/>
            <a:r>
              <a:rPr lang="en-US" sz="2400" b="1" dirty="0" smtClean="0"/>
              <a:t>Contractions </a:t>
            </a:r>
            <a:r>
              <a:rPr lang="en-US" sz="2400" b="1" dirty="0"/>
              <a:t>of the </a:t>
            </a:r>
            <a:r>
              <a:rPr lang="en-US" sz="2400" b="1" dirty="0" smtClean="0"/>
              <a:t>heart</a:t>
            </a:r>
            <a:endParaRPr lang="en-US" sz="2400" dirty="0"/>
          </a:p>
          <a:p>
            <a:pPr lvl="1"/>
            <a:r>
              <a:rPr lang="en-US" sz="2400" b="1" dirty="0" smtClean="0"/>
              <a:t>Skeletal </a:t>
            </a:r>
            <a:r>
              <a:rPr lang="en-US" sz="2400" b="1" dirty="0"/>
              <a:t>muscle </a:t>
            </a:r>
            <a:r>
              <a:rPr lang="en-US" sz="2400" b="1" dirty="0" smtClean="0"/>
              <a:t>pump</a:t>
            </a:r>
            <a:endParaRPr lang="en-US" sz="2400" b="1" dirty="0"/>
          </a:p>
          <a:p>
            <a:pPr lvl="1"/>
            <a:r>
              <a:rPr lang="en-US" sz="2400" b="1" dirty="0" smtClean="0"/>
              <a:t>Respiratory pump</a:t>
            </a:r>
            <a:endParaRPr lang="en-US" sz="2400" b="1" dirty="0"/>
          </a:p>
          <a:p>
            <a:pPr marL="109728" indent="0">
              <a:buNone/>
            </a:pPr>
            <a:endParaRPr lang="en-US" dirty="0"/>
          </a:p>
        </p:txBody>
      </p:sp>
      <p:sp>
        <p:nvSpPr>
          <p:cNvPr id="3" name="Title 2"/>
          <p:cNvSpPr>
            <a:spLocks noGrp="1"/>
          </p:cNvSpPr>
          <p:nvPr>
            <p:ph type="title"/>
          </p:nvPr>
        </p:nvSpPr>
        <p:spPr/>
        <p:txBody>
          <a:bodyPr>
            <a:normAutofit/>
          </a:bodyPr>
          <a:lstStyle/>
          <a:p>
            <a:pPr lvl="0"/>
            <a:r>
              <a:rPr lang="en-US" i="1" dirty="0">
                <a:effectLst/>
              </a:rPr>
              <a:t>Venous </a:t>
            </a:r>
            <a:r>
              <a:rPr lang="en-US" i="1" dirty="0" smtClean="0">
                <a:effectLst/>
              </a:rPr>
              <a:t>Return</a:t>
            </a:r>
            <a:endParaRPr lang="en-US" dirty="0"/>
          </a:p>
        </p:txBody>
      </p:sp>
      <p:pic>
        <p:nvPicPr>
          <p:cNvPr id="4" name="Picture 3" descr="http://www.cvphysiology.com/Blood%20Pressure/BP019%20vascular%20network%20R1.gif"/>
          <p:cNvPicPr/>
          <p:nvPr/>
        </p:nvPicPr>
        <p:blipFill>
          <a:blip r:embed="rId3">
            <a:extLst>
              <a:ext uri="{28A0092B-C50C-407E-A947-70E740481C1C}">
                <a14:useLocalDpi xmlns:a14="http://schemas.microsoft.com/office/drawing/2010/main" val="0"/>
              </a:ext>
            </a:extLst>
          </a:blip>
          <a:srcRect/>
          <a:stretch>
            <a:fillRect/>
          </a:stretch>
        </p:blipFill>
        <p:spPr bwMode="auto">
          <a:xfrm>
            <a:off x="5257800" y="3124200"/>
            <a:ext cx="2895600" cy="2743200"/>
          </a:xfrm>
          <a:prstGeom prst="rect">
            <a:avLst/>
          </a:prstGeom>
          <a:noFill/>
          <a:ln>
            <a:noFill/>
          </a:ln>
        </p:spPr>
      </p:pic>
    </p:spTree>
    <p:extLst>
      <p:ext uri="{BB962C8B-B14F-4D97-AF65-F5344CB8AC3E}">
        <p14:creationId xmlns:p14="http://schemas.microsoft.com/office/powerpoint/2010/main" val="3088498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Contractions of the Heart</a:t>
            </a:r>
            <a:endParaRPr lang="en-US" dirty="0"/>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143000"/>
            <a:ext cx="726440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490913"/>
      </p:ext>
    </p:extLst>
  </p:cSld>
  <p:clrMapOvr>
    <a:masterClrMapping/>
  </p:clrMapOvr>
  <p:transition spd="slow">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Skeletal Muscle Pump</a:t>
            </a:r>
            <a:endParaRPr lang="en-US" dirty="0"/>
          </a:p>
        </p:txBody>
      </p:sp>
      <p:pic>
        <p:nvPicPr>
          <p:cNvPr id="4" name="Picture 2" descr="http://classconnection.s3.amazonaws.com/811/flashcards/1701811/jpg/veins41348615427718.jpg"/>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336" t="1782" r="4107" b="7349"/>
          <a:stretch/>
        </p:blipFill>
        <p:spPr bwMode="auto">
          <a:xfrm>
            <a:off x="304799" y="1295399"/>
            <a:ext cx="5394961" cy="38862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8" descr="http://images.tutorvista.com/content/circulation-animals/vein-valve-action.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7419" y="3733800"/>
            <a:ext cx="4876081" cy="2171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25296"/>
      </p:ext>
    </p:extLst>
  </p:cSld>
  <p:clrMapOvr>
    <a:masterClrMapping/>
  </p:clrMapOvr>
  <p:transition spd="slow">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Respiratory Pump</a:t>
            </a:r>
            <a:endParaRPr lang="en-US" dirty="0"/>
          </a:p>
        </p:txBody>
      </p:sp>
      <p:pic>
        <p:nvPicPr>
          <p:cNvPr id="4" name="Picture 14" descr="https://csuglobal.blackboard.com/bbcswebdav/courses/Recycle%20Bin/hcm305_4/media/HCM305_Mod4_Page3a.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81000" y="1143000"/>
            <a:ext cx="6318770" cy="45259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www.aviva.co.uk/library/images/med_encyclopedia/cfhg352blocir_005.gif"/>
          <p:cNvPicPr/>
          <p:nvPr/>
        </p:nvPicPr>
        <p:blipFill>
          <a:blip r:embed="rId4">
            <a:extLst>
              <a:ext uri="{28A0092B-C50C-407E-A947-70E740481C1C}">
                <a14:useLocalDpi xmlns:a14="http://schemas.microsoft.com/office/drawing/2010/main" val="0"/>
              </a:ext>
            </a:extLst>
          </a:blip>
          <a:srcRect/>
          <a:stretch>
            <a:fillRect/>
          </a:stretch>
        </p:blipFill>
        <p:spPr bwMode="auto">
          <a:xfrm>
            <a:off x="6781800" y="4038600"/>
            <a:ext cx="2143125" cy="2492375"/>
          </a:xfrm>
          <a:prstGeom prst="rect">
            <a:avLst/>
          </a:prstGeom>
          <a:noFill/>
          <a:ln>
            <a:noFill/>
          </a:ln>
        </p:spPr>
      </p:pic>
    </p:spTree>
    <p:extLst>
      <p:ext uri="{BB962C8B-B14F-4D97-AF65-F5344CB8AC3E}">
        <p14:creationId xmlns:p14="http://schemas.microsoft.com/office/powerpoint/2010/main" val="1209112501"/>
      </p:ext>
    </p:extLst>
  </p:cSld>
  <p:clrMapOvr>
    <a:masterClrMapping/>
  </p:clrMapOvr>
  <p:transition spd="slow">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229600" cy="4767072"/>
          </a:xfrm>
        </p:spPr>
        <p:txBody>
          <a:bodyPr>
            <a:normAutofit lnSpcReduction="10000"/>
          </a:bodyPr>
          <a:lstStyle/>
          <a:p>
            <a:pPr lvl="0"/>
            <a:r>
              <a:rPr lang="en-US" dirty="0" smtClean="0"/>
              <a:t>From </a:t>
            </a:r>
            <a:r>
              <a:rPr lang="en-US" dirty="0"/>
              <a:t>areas of </a:t>
            </a:r>
            <a:r>
              <a:rPr lang="en-US" dirty="0" smtClean="0"/>
              <a:t>higher </a:t>
            </a:r>
            <a:r>
              <a:rPr lang="en-US" dirty="0"/>
              <a:t>pressure to areas of </a:t>
            </a:r>
            <a:r>
              <a:rPr lang="en-US" dirty="0" smtClean="0"/>
              <a:t>lower pressure</a:t>
            </a:r>
          </a:p>
          <a:p>
            <a:pPr lvl="1"/>
            <a:r>
              <a:rPr lang="en-US" dirty="0" smtClean="0"/>
              <a:t>greater </a:t>
            </a:r>
            <a:r>
              <a:rPr lang="en-US" dirty="0"/>
              <a:t>the pressure difference the greater the </a:t>
            </a:r>
            <a:r>
              <a:rPr lang="en-US" dirty="0" smtClean="0"/>
              <a:t>blood flow</a:t>
            </a:r>
          </a:p>
          <a:p>
            <a:pPr lvl="0"/>
            <a:endParaRPr lang="en-US" dirty="0"/>
          </a:p>
          <a:p>
            <a:pPr lvl="0"/>
            <a:r>
              <a:rPr lang="en-US" dirty="0" smtClean="0"/>
              <a:t>Contractions of the ventricles generate blood </a:t>
            </a:r>
            <a:r>
              <a:rPr lang="en-US" dirty="0"/>
              <a:t>pressure (</a:t>
            </a:r>
            <a:r>
              <a:rPr lang="en-US" dirty="0" smtClean="0"/>
              <a:t>BP)</a:t>
            </a:r>
          </a:p>
          <a:p>
            <a:pPr marL="109728" lvl="0" indent="0">
              <a:buNone/>
            </a:pPr>
            <a:endParaRPr lang="en-US" dirty="0"/>
          </a:p>
          <a:p>
            <a:pPr lvl="0"/>
            <a:r>
              <a:rPr lang="en-US" dirty="0" smtClean="0"/>
              <a:t>Blood pressure is the measure of pressure </a:t>
            </a:r>
            <a:r>
              <a:rPr lang="en-US" dirty="0"/>
              <a:t>exerted by blood on the walls of a blood </a:t>
            </a:r>
            <a:r>
              <a:rPr lang="en-US" dirty="0" smtClean="0"/>
              <a:t>vessel</a:t>
            </a:r>
          </a:p>
          <a:p>
            <a:pPr lvl="1"/>
            <a:r>
              <a:rPr lang="en-US" dirty="0" smtClean="0"/>
              <a:t>highest </a:t>
            </a:r>
            <a:r>
              <a:rPr lang="en-US" dirty="0"/>
              <a:t>in the aorta and large systemic </a:t>
            </a:r>
            <a:r>
              <a:rPr lang="en-US" dirty="0" smtClean="0"/>
              <a:t>arteries</a:t>
            </a:r>
          </a:p>
          <a:p>
            <a:pPr marL="393192" lvl="1" indent="0">
              <a:buNone/>
            </a:pPr>
            <a:endParaRPr lang="en-US" dirty="0"/>
          </a:p>
          <a:p>
            <a:endParaRPr lang="en-US" dirty="0"/>
          </a:p>
        </p:txBody>
      </p:sp>
      <p:sp>
        <p:nvSpPr>
          <p:cNvPr id="3" name="Title 2"/>
          <p:cNvSpPr>
            <a:spLocks noGrp="1"/>
          </p:cNvSpPr>
          <p:nvPr>
            <p:ph type="title"/>
          </p:nvPr>
        </p:nvSpPr>
        <p:spPr/>
        <p:txBody>
          <a:bodyPr>
            <a:normAutofit fontScale="90000"/>
          </a:bodyPr>
          <a:lstStyle/>
          <a:p>
            <a:r>
              <a:rPr lang="en-US" dirty="0">
                <a:effectLst/>
              </a:rPr>
              <a:t>BLOOD FLOW THROUGH BLOOD VESSELS</a:t>
            </a:r>
            <a:endParaRPr lang="en-US" dirty="0"/>
          </a:p>
        </p:txBody>
      </p:sp>
    </p:spTree>
    <p:extLst>
      <p:ext uri="{BB962C8B-B14F-4D97-AF65-F5344CB8AC3E}">
        <p14:creationId xmlns:p14="http://schemas.microsoft.com/office/powerpoint/2010/main" val="36817643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a:t>Systolic (contraction) measures maximum arterial pressure occurring during contraction of the left ventricle of the heart</a:t>
            </a:r>
          </a:p>
          <a:p>
            <a:pPr lvl="1"/>
            <a:r>
              <a:rPr lang="en-US" dirty="0"/>
              <a:t>Average = 120mm Hg</a:t>
            </a:r>
          </a:p>
          <a:p>
            <a:pPr lvl="1"/>
            <a:r>
              <a:rPr lang="en-US" dirty="0"/>
              <a:t>High end begins = 140mmHg</a:t>
            </a:r>
          </a:p>
          <a:p>
            <a:pPr lvl="0"/>
            <a:r>
              <a:rPr lang="en-US" dirty="0"/>
              <a:t>Diastolic (relaxation) measures arterial pressure during the interval between heartbeats</a:t>
            </a:r>
          </a:p>
          <a:p>
            <a:pPr lvl="1"/>
            <a:r>
              <a:rPr lang="en-US" dirty="0"/>
              <a:t>Average = 80mm </a:t>
            </a:r>
            <a:r>
              <a:rPr lang="en-US" dirty="0" smtClean="0"/>
              <a:t>Hg</a:t>
            </a:r>
            <a:endParaRPr lang="en-US" dirty="0"/>
          </a:p>
          <a:p>
            <a:pPr lvl="1"/>
            <a:r>
              <a:rPr lang="en-US" dirty="0"/>
              <a:t>High end begins = 90mmHg</a:t>
            </a:r>
          </a:p>
          <a:p>
            <a:endParaRPr lang="en-US" dirty="0"/>
          </a:p>
        </p:txBody>
      </p:sp>
      <p:sp>
        <p:nvSpPr>
          <p:cNvPr id="3" name="Title 2"/>
          <p:cNvSpPr>
            <a:spLocks noGrp="1"/>
          </p:cNvSpPr>
          <p:nvPr>
            <p:ph type="title"/>
          </p:nvPr>
        </p:nvSpPr>
        <p:spPr/>
        <p:txBody>
          <a:bodyPr/>
          <a:lstStyle/>
          <a:p>
            <a:r>
              <a:rPr lang="en-US" dirty="0" smtClean="0"/>
              <a:t>Systolic versus Diastolic</a:t>
            </a:r>
            <a:endParaRPr 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4572000"/>
            <a:ext cx="3181350" cy="2019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1404851"/>
      </p:ext>
    </p:extLst>
  </p:cSld>
  <p:clrMapOvr>
    <a:masterClrMapping/>
  </p:clrMapOvr>
  <p:transition spd="slow">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pPr lvl="0"/>
            <a:r>
              <a:rPr lang="en-US" dirty="0" smtClean="0"/>
              <a:t>Vascular resistance </a:t>
            </a:r>
            <a:r>
              <a:rPr lang="en-US" dirty="0" smtClean="0">
                <a:sym typeface="Wingdings" panose="05000000000000000000" pitchFamily="2" charset="2"/>
              </a:rPr>
              <a:t></a:t>
            </a:r>
            <a:r>
              <a:rPr lang="en-US" dirty="0" smtClean="0"/>
              <a:t> </a:t>
            </a:r>
            <a:r>
              <a:rPr lang="en-US" dirty="0"/>
              <a:t>opposition to blood flow due to friction between blood and the walls of blood vessels</a:t>
            </a:r>
          </a:p>
          <a:p>
            <a:pPr lvl="1"/>
            <a:r>
              <a:rPr lang="en-US" i="1" dirty="0"/>
              <a:t>Increase in vascular resistance = increase in BP</a:t>
            </a:r>
            <a:endParaRPr lang="en-US" dirty="0"/>
          </a:p>
          <a:p>
            <a:pPr lvl="1"/>
            <a:r>
              <a:rPr lang="en-US" i="1" dirty="0"/>
              <a:t>Decrease in vascular resistance = decease in </a:t>
            </a:r>
            <a:r>
              <a:rPr lang="en-US" i="1" dirty="0" smtClean="0"/>
              <a:t>BP</a:t>
            </a:r>
          </a:p>
          <a:p>
            <a:pPr marL="393192" lvl="1" indent="0">
              <a:buNone/>
            </a:pPr>
            <a:endParaRPr lang="en-US" dirty="0"/>
          </a:p>
          <a:p>
            <a:pPr lvl="0"/>
            <a:r>
              <a:rPr lang="en-US" dirty="0"/>
              <a:t>Vascular resistance is dependent upon:</a:t>
            </a:r>
          </a:p>
          <a:p>
            <a:pPr lvl="1"/>
            <a:r>
              <a:rPr lang="en-US" dirty="0" smtClean="0"/>
              <a:t>Size </a:t>
            </a:r>
            <a:r>
              <a:rPr lang="en-US" dirty="0"/>
              <a:t>of the blood vessel (lumen</a:t>
            </a:r>
            <a:r>
              <a:rPr lang="en-US" dirty="0" smtClean="0"/>
              <a:t>)</a:t>
            </a:r>
            <a:endParaRPr lang="en-US" dirty="0"/>
          </a:p>
          <a:p>
            <a:pPr lvl="2"/>
            <a:r>
              <a:rPr lang="en-US" i="1" dirty="0"/>
              <a:t>Smaller means greater resistance to blood flow; alternates between vasoconstriction and vasodilation</a:t>
            </a:r>
            <a:endParaRPr lang="en-US" dirty="0"/>
          </a:p>
          <a:p>
            <a:pPr lvl="1"/>
            <a:r>
              <a:rPr lang="en-US" dirty="0" smtClean="0"/>
              <a:t>Blood viscosity</a:t>
            </a:r>
            <a:endParaRPr lang="en-US" dirty="0"/>
          </a:p>
          <a:p>
            <a:pPr lvl="2"/>
            <a:r>
              <a:rPr lang="en-US" i="1" dirty="0"/>
              <a:t>Ratio of RBCs to plasma volume</a:t>
            </a:r>
            <a:endParaRPr lang="en-US" dirty="0"/>
          </a:p>
          <a:p>
            <a:pPr lvl="2"/>
            <a:r>
              <a:rPr lang="en-US" i="1" dirty="0"/>
              <a:t>Higher viscosity = higher resistance</a:t>
            </a:r>
            <a:endParaRPr lang="en-US" dirty="0"/>
          </a:p>
          <a:p>
            <a:pPr lvl="1"/>
            <a:r>
              <a:rPr lang="en-US" dirty="0" smtClean="0"/>
              <a:t>Total </a:t>
            </a:r>
            <a:r>
              <a:rPr lang="en-US" dirty="0"/>
              <a:t>blood vessel </a:t>
            </a:r>
            <a:r>
              <a:rPr lang="en-US" dirty="0" smtClean="0"/>
              <a:t>length</a:t>
            </a:r>
            <a:endParaRPr lang="en-US" dirty="0"/>
          </a:p>
          <a:p>
            <a:pPr lvl="2"/>
            <a:r>
              <a:rPr lang="en-US" i="1" dirty="0"/>
              <a:t>Resistance increase with total length</a:t>
            </a:r>
            <a:endParaRPr lang="en-US" dirty="0"/>
          </a:p>
          <a:p>
            <a:pPr lvl="2"/>
            <a:r>
              <a:rPr lang="en-US" i="1" dirty="0"/>
              <a:t>Longer the length = greater contact between vessel wall and blood</a:t>
            </a:r>
            <a:endParaRPr lang="en-US" dirty="0"/>
          </a:p>
          <a:p>
            <a:endParaRPr lang="en-US" dirty="0"/>
          </a:p>
        </p:txBody>
      </p:sp>
      <p:sp>
        <p:nvSpPr>
          <p:cNvPr id="3" name="Title 2"/>
          <p:cNvSpPr>
            <a:spLocks noGrp="1"/>
          </p:cNvSpPr>
          <p:nvPr>
            <p:ph type="title"/>
          </p:nvPr>
        </p:nvSpPr>
        <p:spPr/>
        <p:txBody>
          <a:bodyPr/>
          <a:lstStyle/>
          <a:p>
            <a:r>
              <a:rPr lang="en-US" dirty="0">
                <a:effectLst/>
              </a:rPr>
              <a:t>Resistance</a:t>
            </a:r>
            <a:endParaRPr lang="en-US" dirty="0"/>
          </a:p>
        </p:txBody>
      </p:sp>
    </p:spTree>
    <p:extLst>
      <p:ext uri="{BB962C8B-B14F-4D97-AF65-F5344CB8AC3E}">
        <p14:creationId xmlns:p14="http://schemas.microsoft.com/office/powerpoint/2010/main" val="31603979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i="1" dirty="0"/>
              <a:t>Role of the Cardiovascular Center</a:t>
            </a:r>
            <a:endParaRPr lang="en-US" dirty="0"/>
          </a:p>
          <a:p>
            <a:pPr lvl="1"/>
            <a:r>
              <a:rPr lang="en-US" dirty="0" smtClean="0"/>
              <a:t>Cardiovascular Center (CV) in the medulla oblongata </a:t>
            </a:r>
            <a:r>
              <a:rPr lang="en-US" dirty="0"/>
              <a:t>regulates heart rate and stroke volume</a:t>
            </a:r>
          </a:p>
          <a:p>
            <a:endParaRPr lang="en-US" dirty="0"/>
          </a:p>
        </p:txBody>
      </p:sp>
      <p:sp>
        <p:nvSpPr>
          <p:cNvPr id="3" name="Title 2"/>
          <p:cNvSpPr>
            <a:spLocks noGrp="1"/>
          </p:cNvSpPr>
          <p:nvPr>
            <p:ph type="title"/>
          </p:nvPr>
        </p:nvSpPr>
        <p:spPr/>
        <p:txBody>
          <a:bodyPr>
            <a:normAutofit fontScale="90000"/>
          </a:bodyPr>
          <a:lstStyle/>
          <a:p>
            <a:r>
              <a:rPr lang="en-US" dirty="0">
                <a:effectLst/>
              </a:rPr>
              <a:t>Regulation of Blood Pressure and Blood Flow</a:t>
            </a:r>
            <a:endParaRPr lang="en-US" dirty="0"/>
          </a:p>
        </p:txBody>
      </p:sp>
      <p:pic>
        <p:nvPicPr>
          <p:cNvPr id="4" name="Picture 3" descr="http://classroom.sdmesa.edu/eschmid/F16.06.L.150.jpg"/>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819400"/>
            <a:ext cx="6553200" cy="3429000"/>
          </a:xfrm>
          <a:prstGeom prst="rect">
            <a:avLst/>
          </a:prstGeom>
          <a:noFill/>
          <a:ln>
            <a:noFill/>
          </a:ln>
        </p:spPr>
      </p:pic>
    </p:spTree>
    <p:extLst>
      <p:ext uri="{BB962C8B-B14F-4D97-AF65-F5344CB8AC3E}">
        <p14:creationId xmlns:p14="http://schemas.microsoft.com/office/powerpoint/2010/main" val="970546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3400" y="1524000"/>
            <a:ext cx="8229600" cy="4525963"/>
          </a:xfrm>
        </p:spPr>
        <p:txBody>
          <a:bodyPr/>
          <a:lstStyle/>
          <a:p>
            <a:pPr lvl="2"/>
            <a:r>
              <a:rPr lang="en-US" sz="2400" dirty="0"/>
              <a:t>Systematic arteries and arterioles    </a:t>
            </a:r>
            <a:r>
              <a:rPr lang="en-US" sz="2400" dirty="0" smtClean="0"/>
              <a:t>15%</a:t>
            </a:r>
            <a:endParaRPr lang="en-US" sz="2400" dirty="0"/>
          </a:p>
          <a:p>
            <a:pPr lvl="2"/>
            <a:r>
              <a:rPr lang="en-US" sz="2400" dirty="0"/>
              <a:t>Systematic veins and venules           </a:t>
            </a:r>
            <a:r>
              <a:rPr lang="en-US" sz="2400" dirty="0" smtClean="0"/>
              <a:t>60%</a:t>
            </a:r>
            <a:endParaRPr lang="en-US" sz="2400" dirty="0"/>
          </a:p>
          <a:p>
            <a:pPr lvl="2"/>
            <a:r>
              <a:rPr lang="en-US" sz="2400" dirty="0"/>
              <a:t>Systematic capillaries                       </a:t>
            </a:r>
            <a:r>
              <a:rPr lang="en-US" sz="2400" dirty="0" smtClean="0"/>
              <a:t>  5%</a:t>
            </a:r>
            <a:endParaRPr lang="en-US" sz="2400" dirty="0"/>
          </a:p>
          <a:p>
            <a:pPr lvl="2"/>
            <a:r>
              <a:rPr lang="en-US" sz="2400" dirty="0"/>
              <a:t>Pulmonary blood vessels                 </a:t>
            </a:r>
            <a:r>
              <a:rPr lang="en-US" sz="2400" dirty="0" smtClean="0"/>
              <a:t> 12%</a:t>
            </a:r>
            <a:endParaRPr lang="en-US" sz="2400" dirty="0"/>
          </a:p>
          <a:p>
            <a:pPr lvl="2"/>
            <a:r>
              <a:rPr lang="en-US" sz="2400" dirty="0"/>
              <a:t>Heart chambers                               </a:t>
            </a:r>
            <a:r>
              <a:rPr lang="en-US" sz="2400" dirty="0" smtClean="0"/>
              <a:t>   8%   </a:t>
            </a:r>
            <a:endParaRPr lang="en-US" sz="2400" dirty="0"/>
          </a:p>
          <a:p>
            <a:endParaRPr lang="en-US" sz="2800" dirty="0" smtClean="0"/>
          </a:p>
          <a:p>
            <a:r>
              <a:rPr lang="en-US" sz="2800" dirty="0" smtClean="0"/>
              <a:t>Veins </a:t>
            </a:r>
            <a:r>
              <a:rPr lang="en-US" sz="2800" dirty="0"/>
              <a:t>and venules contain so much blood, thus certain veins serve as blood reservoirs from which stored  blood can be diverted to other parts of the body</a:t>
            </a:r>
            <a:endParaRPr lang="en-US" dirty="0"/>
          </a:p>
        </p:txBody>
      </p:sp>
      <p:sp>
        <p:nvSpPr>
          <p:cNvPr id="3" name="Title 2"/>
          <p:cNvSpPr>
            <a:spLocks noGrp="1"/>
          </p:cNvSpPr>
          <p:nvPr>
            <p:ph type="title"/>
          </p:nvPr>
        </p:nvSpPr>
        <p:spPr/>
        <p:txBody>
          <a:bodyPr/>
          <a:lstStyle/>
          <a:p>
            <a:r>
              <a:rPr lang="en-US" i="1" dirty="0" smtClean="0"/>
              <a:t>Distribution of Blood Volume</a:t>
            </a:r>
            <a:endParaRPr lang="en-US" i="1" dirty="0"/>
          </a:p>
        </p:txBody>
      </p:sp>
    </p:spTree>
    <p:extLst>
      <p:ext uri="{BB962C8B-B14F-4D97-AF65-F5344CB8AC3E}">
        <p14:creationId xmlns:p14="http://schemas.microsoft.com/office/powerpoint/2010/main" val="7550312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lvl="0"/>
            <a:r>
              <a:rPr lang="en-US" dirty="0" smtClean="0"/>
              <a:t>(</a:t>
            </a:r>
            <a:r>
              <a:rPr lang="en-US" dirty="0"/>
              <a:t>RAA system</a:t>
            </a:r>
            <a:r>
              <a:rPr lang="en-US" dirty="0" smtClean="0"/>
              <a:t>):</a:t>
            </a:r>
            <a:endParaRPr lang="en-US" dirty="0"/>
          </a:p>
        </p:txBody>
      </p:sp>
      <p:sp>
        <p:nvSpPr>
          <p:cNvPr id="3" name="Title 2"/>
          <p:cNvSpPr>
            <a:spLocks noGrp="1"/>
          </p:cNvSpPr>
          <p:nvPr>
            <p:ph type="title"/>
          </p:nvPr>
        </p:nvSpPr>
        <p:spPr/>
        <p:txBody>
          <a:bodyPr>
            <a:normAutofit fontScale="90000"/>
          </a:bodyPr>
          <a:lstStyle/>
          <a:p>
            <a:pPr lvl="0"/>
            <a:r>
              <a:rPr lang="en-US" i="1" dirty="0">
                <a:effectLst/>
              </a:rPr>
              <a:t>Hormonal Regulation of Blood Pressure and Blood </a:t>
            </a:r>
            <a:r>
              <a:rPr lang="en-US" i="1" dirty="0" smtClean="0">
                <a:effectLst/>
              </a:rPr>
              <a:t>Flow</a:t>
            </a:r>
            <a:endParaRPr lang="en-US" dirty="0"/>
          </a:p>
        </p:txBody>
      </p:sp>
      <p:pic>
        <p:nvPicPr>
          <p:cNvPr id="4" name="Picture 2" descr="http://upload.wikimedia.org/wikipedia/commons/a/a2/Renin-angiotensin-aldosterone_syste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874520"/>
            <a:ext cx="8195897" cy="4566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07237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304800"/>
            <a:ext cx="8229600" cy="5702491"/>
          </a:xfrm>
        </p:spPr>
        <p:txBody>
          <a:bodyPr>
            <a:normAutofit/>
          </a:bodyPr>
          <a:lstStyle/>
          <a:p>
            <a:pPr lvl="0"/>
            <a:r>
              <a:rPr lang="en-US" dirty="0" smtClean="0"/>
              <a:t>Epinephrine </a:t>
            </a:r>
            <a:r>
              <a:rPr lang="en-US" dirty="0"/>
              <a:t>and </a:t>
            </a:r>
            <a:r>
              <a:rPr lang="en-US" dirty="0" smtClean="0"/>
              <a:t>norepinephrine</a:t>
            </a:r>
            <a:endParaRPr lang="en-US" dirty="0"/>
          </a:p>
          <a:p>
            <a:endParaRPr lang="en-US" dirty="0"/>
          </a:p>
        </p:txBody>
      </p:sp>
      <p:pic>
        <p:nvPicPr>
          <p:cNvPr id="174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3467"/>
          <a:stretch/>
        </p:blipFill>
        <p:spPr bwMode="auto">
          <a:xfrm>
            <a:off x="2590800" y="914400"/>
            <a:ext cx="4543425" cy="5516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97369469"/>
      </p:ext>
    </p:extLst>
  </p:cSld>
  <p:clrMapOvr>
    <a:masterClrMapping/>
  </p:clrMapOvr>
  <p:transition spd="slow">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304800"/>
            <a:ext cx="8229600" cy="5702491"/>
          </a:xfrm>
        </p:spPr>
        <p:txBody>
          <a:bodyPr/>
          <a:lstStyle/>
          <a:p>
            <a:pPr lvl="0"/>
            <a:r>
              <a:rPr lang="en-US" dirty="0" smtClean="0"/>
              <a:t>Antidiuretic </a:t>
            </a:r>
            <a:r>
              <a:rPr lang="en-US" dirty="0"/>
              <a:t>hormone (ADH</a:t>
            </a:r>
            <a:r>
              <a:rPr lang="en-US" dirty="0" smtClean="0"/>
              <a:t>)</a:t>
            </a:r>
            <a:endParaRPr lang="en-US" dirty="0"/>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838200"/>
            <a:ext cx="3924300"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21579511"/>
      </p:ext>
    </p:extLst>
  </p:cSld>
  <p:clrMapOvr>
    <a:masterClrMapping/>
  </p:clrMapOvr>
  <p:transition spd="slow">
    <p:push di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457200"/>
            <a:ext cx="8229600" cy="5550091"/>
          </a:xfrm>
        </p:spPr>
        <p:txBody>
          <a:bodyPr/>
          <a:lstStyle/>
          <a:p>
            <a:r>
              <a:rPr lang="en-US" dirty="0" smtClean="0"/>
              <a:t>Atrial </a:t>
            </a:r>
            <a:r>
              <a:rPr lang="en-US" dirty="0"/>
              <a:t>natriuretic peptide (ANP</a:t>
            </a:r>
            <a:r>
              <a:rPr lang="en-US" dirty="0" smtClean="0"/>
              <a:t>)</a:t>
            </a:r>
            <a:endParaRPr lang="en-US" dirty="0"/>
          </a:p>
        </p:txBody>
      </p:sp>
      <p:pic>
        <p:nvPicPr>
          <p:cNvPr id="1945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9703" t="12899" r="9703" b="7557"/>
          <a:stretch/>
        </p:blipFill>
        <p:spPr bwMode="auto">
          <a:xfrm>
            <a:off x="914400" y="1018309"/>
            <a:ext cx="7505700" cy="54586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73813046"/>
      </p:ext>
    </p:extLst>
  </p:cSld>
  <p:clrMapOvr>
    <a:masterClrMapping/>
  </p:clrMapOvr>
  <p:transition spd="slow">
    <p:push dir="u"/>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066800"/>
            <a:ext cx="8229600" cy="4525963"/>
          </a:xfrm>
        </p:spPr>
        <p:txBody>
          <a:bodyPr/>
          <a:lstStyle/>
          <a:p>
            <a:r>
              <a:rPr lang="en-US" dirty="0" smtClean="0"/>
              <a:t>Hepatic </a:t>
            </a:r>
            <a:r>
              <a:rPr lang="en-US" dirty="0"/>
              <a:t>portal vein carries blood from one capillary network to another, namely from the GI to the liver. In the liver substances from the GI tract are processed before pushed out the hepatic vein into the inferior vena cava for circulation throughout the body</a:t>
            </a:r>
          </a:p>
        </p:txBody>
      </p:sp>
      <p:sp>
        <p:nvSpPr>
          <p:cNvPr id="3" name="Title 2"/>
          <p:cNvSpPr>
            <a:spLocks noGrp="1"/>
          </p:cNvSpPr>
          <p:nvPr>
            <p:ph type="title"/>
          </p:nvPr>
        </p:nvSpPr>
        <p:spPr>
          <a:xfrm>
            <a:off x="228600" y="152400"/>
            <a:ext cx="8229600" cy="1143000"/>
          </a:xfrm>
        </p:spPr>
        <p:txBody>
          <a:bodyPr/>
          <a:lstStyle/>
          <a:p>
            <a:r>
              <a:rPr lang="en-US" dirty="0"/>
              <a:t>Hepatic Portal Circulation</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3505200"/>
            <a:ext cx="4267200"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71142324"/>
      </p:ext>
    </p:extLst>
  </p:cSld>
  <p:clrMapOvr>
    <a:masterClrMapping/>
  </p:clrMapOvr>
  <p:transition spd="slow">
    <p:push dir="u"/>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Fetal Circulation</a:t>
            </a:r>
            <a:endParaRPr lang="en-US" dirty="0"/>
          </a:p>
        </p:txBody>
      </p:sp>
      <p:pic>
        <p:nvPicPr>
          <p:cNvPr id="307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81137" y="1265095"/>
            <a:ext cx="6596063" cy="4665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0324007"/>
      </p:ext>
    </p:extLst>
  </p:cSld>
  <p:clrMapOvr>
    <a:masterClrMapping/>
  </p:clrMapOvr>
  <p:transition spd="slow">
    <p:push dir="u"/>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lvl="0"/>
            <a:r>
              <a:rPr lang="en-US" b="1" dirty="0" smtClean="0"/>
              <a:t>Pulse </a:t>
            </a:r>
            <a:r>
              <a:rPr lang="en-US" b="1" dirty="0" smtClean="0">
                <a:sym typeface="Wingdings" panose="05000000000000000000" pitchFamily="2" charset="2"/>
              </a:rPr>
              <a:t> </a:t>
            </a:r>
            <a:r>
              <a:rPr lang="en-US" dirty="0" smtClean="0"/>
              <a:t>occurs through the alternate </a:t>
            </a:r>
            <a:r>
              <a:rPr lang="en-US" dirty="0"/>
              <a:t>expansion and elastic recoil of an artery after each contraction and relaxation of the left </a:t>
            </a:r>
            <a:r>
              <a:rPr lang="en-US" dirty="0" smtClean="0"/>
              <a:t>ventricle</a:t>
            </a:r>
            <a:endParaRPr lang="en-US" dirty="0"/>
          </a:p>
          <a:p>
            <a:pPr lvl="1"/>
            <a:r>
              <a:rPr lang="en-US" dirty="0" smtClean="0"/>
              <a:t>Normal </a:t>
            </a:r>
            <a:r>
              <a:rPr lang="en-US" dirty="0"/>
              <a:t>range for pulse rate/heart </a:t>
            </a:r>
            <a:r>
              <a:rPr lang="en-US" dirty="0" smtClean="0"/>
              <a:t>rate</a:t>
            </a:r>
          </a:p>
          <a:p>
            <a:pPr lvl="2"/>
            <a:r>
              <a:rPr lang="en-US" dirty="0" smtClean="0"/>
              <a:t>70 </a:t>
            </a:r>
            <a:r>
              <a:rPr lang="en-US" dirty="0"/>
              <a:t>to 80 beats per minute at </a:t>
            </a:r>
            <a:r>
              <a:rPr lang="en-US" dirty="0" smtClean="0"/>
              <a:t>rest</a:t>
            </a:r>
          </a:p>
          <a:p>
            <a:pPr marL="630936" lvl="2" indent="0">
              <a:buNone/>
            </a:pPr>
            <a:endParaRPr lang="en-US" dirty="0"/>
          </a:p>
          <a:p>
            <a:pPr lvl="0"/>
            <a:r>
              <a:rPr lang="en-US" dirty="0" smtClean="0"/>
              <a:t>Tachycardia </a:t>
            </a:r>
            <a:r>
              <a:rPr lang="en-US" dirty="0" smtClean="0">
                <a:sym typeface="Wingdings" panose="05000000000000000000" pitchFamily="2" charset="2"/>
              </a:rPr>
              <a:t></a:t>
            </a:r>
            <a:r>
              <a:rPr lang="en-US" dirty="0" smtClean="0"/>
              <a:t> </a:t>
            </a:r>
            <a:r>
              <a:rPr lang="en-US" dirty="0"/>
              <a:t>rapid resting heart or pulse rate over 100 </a:t>
            </a:r>
            <a:r>
              <a:rPr lang="en-US" dirty="0" smtClean="0"/>
              <a:t>beats/minute</a:t>
            </a:r>
            <a:endParaRPr lang="en-US" dirty="0"/>
          </a:p>
          <a:p>
            <a:pPr lvl="0"/>
            <a:r>
              <a:rPr lang="en-US" dirty="0" smtClean="0"/>
              <a:t>Bradycardia </a:t>
            </a:r>
            <a:r>
              <a:rPr lang="en-US" dirty="0" smtClean="0">
                <a:sym typeface="Wingdings" panose="05000000000000000000" pitchFamily="2" charset="2"/>
              </a:rPr>
              <a:t></a:t>
            </a:r>
            <a:r>
              <a:rPr lang="en-US" dirty="0" smtClean="0"/>
              <a:t> </a:t>
            </a:r>
            <a:r>
              <a:rPr lang="en-US" dirty="0"/>
              <a:t>slow resting heart or pulse rate under 60 </a:t>
            </a:r>
            <a:r>
              <a:rPr lang="en-US" dirty="0" smtClean="0"/>
              <a:t>beats/minute</a:t>
            </a:r>
            <a:endParaRPr lang="en-US" dirty="0"/>
          </a:p>
          <a:p>
            <a:endParaRPr lang="en-US" dirty="0"/>
          </a:p>
        </p:txBody>
      </p:sp>
      <p:sp>
        <p:nvSpPr>
          <p:cNvPr id="3" name="Title 2"/>
          <p:cNvSpPr>
            <a:spLocks noGrp="1"/>
          </p:cNvSpPr>
          <p:nvPr>
            <p:ph type="title"/>
          </p:nvPr>
        </p:nvSpPr>
        <p:spPr/>
        <p:txBody>
          <a:bodyPr/>
          <a:lstStyle/>
          <a:p>
            <a:r>
              <a:rPr lang="en-US" dirty="0">
                <a:effectLst/>
              </a:rPr>
              <a:t>CHECKING CIRCULATION</a:t>
            </a:r>
            <a:endParaRPr lang="en-US" dirty="0"/>
          </a:p>
        </p:txBody>
      </p:sp>
    </p:spTree>
    <p:extLst>
      <p:ext uri="{BB962C8B-B14F-4D97-AF65-F5344CB8AC3E}">
        <p14:creationId xmlns:p14="http://schemas.microsoft.com/office/powerpoint/2010/main" val="11682496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229600" cy="4995672"/>
          </a:xfrm>
        </p:spPr>
        <p:txBody>
          <a:bodyPr>
            <a:normAutofit fontScale="77500" lnSpcReduction="20000"/>
          </a:bodyPr>
          <a:lstStyle/>
          <a:p>
            <a:pPr lvl="0"/>
            <a:r>
              <a:rPr lang="en-US" dirty="0" smtClean="0"/>
              <a:t>Blood </a:t>
            </a:r>
            <a:r>
              <a:rPr lang="en-US" dirty="0"/>
              <a:t>pressure </a:t>
            </a:r>
            <a:r>
              <a:rPr lang="en-US" dirty="0" smtClean="0"/>
              <a:t>in </a:t>
            </a:r>
            <a:r>
              <a:rPr lang="en-US" dirty="0"/>
              <a:t>clinical </a:t>
            </a:r>
            <a:r>
              <a:rPr lang="en-US" dirty="0" smtClean="0"/>
              <a:t>terms is the pressure </a:t>
            </a:r>
            <a:r>
              <a:rPr lang="en-US" dirty="0"/>
              <a:t>in the arteries generated by the left ventricle during systole and the pressure remaining in the arteries when the ventricle is in </a:t>
            </a:r>
            <a:r>
              <a:rPr lang="en-US" dirty="0" smtClean="0"/>
              <a:t>diastole</a:t>
            </a:r>
            <a:endParaRPr lang="en-US" dirty="0"/>
          </a:p>
          <a:p>
            <a:pPr lvl="1"/>
            <a:r>
              <a:rPr lang="en-US" dirty="0" smtClean="0"/>
              <a:t>BP is </a:t>
            </a:r>
            <a:r>
              <a:rPr lang="en-US" dirty="0"/>
              <a:t>usually </a:t>
            </a:r>
            <a:r>
              <a:rPr lang="en-US" dirty="0" smtClean="0"/>
              <a:t>measured on the brachial </a:t>
            </a:r>
            <a:r>
              <a:rPr lang="en-US" dirty="0"/>
              <a:t>artery in the left </a:t>
            </a:r>
            <a:r>
              <a:rPr lang="en-US" dirty="0" smtClean="0"/>
              <a:t>arm using a sphygmomanometer</a:t>
            </a:r>
          </a:p>
          <a:p>
            <a:pPr marL="393192" lvl="1" indent="0">
              <a:buNone/>
            </a:pPr>
            <a:endParaRPr lang="en-US" dirty="0"/>
          </a:p>
          <a:p>
            <a:pPr lvl="0"/>
            <a:r>
              <a:rPr lang="en-US" dirty="0" smtClean="0"/>
              <a:t>Systole refers to the contraction  </a:t>
            </a:r>
            <a:r>
              <a:rPr lang="en-US" dirty="0"/>
              <a:t>of the </a:t>
            </a:r>
            <a:r>
              <a:rPr lang="en-US" dirty="0" smtClean="0"/>
              <a:t>heart</a:t>
            </a:r>
            <a:endParaRPr lang="en-US" dirty="0"/>
          </a:p>
          <a:p>
            <a:pPr lvl="1"/>
            <a:r>
              <a:rPr lang="en-US" dirty="0"/>
              <a:t>The first sound heard corresponds to </a:t>
            </a:r>
            <a:r>
              <a:rPr lang="en-US" dirty="0" smtClean="0"/>
              <a:t>systolic </a:t>
            </a:r>
            <a:r>
              <a:rPr lang="en-US" dirty="0"/>
              <a:t>blood pressure (SBP</a:t>
            </a:r>
            <a:r>
              <a:rPr lang="en-US" dirty="0" smtClean="0"/>
              <a:t>), </a:t>
            </a:r>
            <a:r>
              <a:rPr lang="en-US" dirty="0"/>
              <a:t>force with which blood is pushing against arterial walls during ventricular contraction.</a:t>
            </a:r>
          </a:p>
          <a:p>
            <a:pPr lvl="1"/>
            <a:r>
              <a:rPr lang="en-US" dirty="0"/>
              <a:t>The last faint sound hear corresponds to </a:t>
            </a:r>
            <a:r>
              <a:rPr lang="en-US" dirty="0" smtClean="0"/>
              <a:t>diastolic </a:t>
            </a:r>
            <a:r>
              <a:rPr lang="en-US" dirty="0"/>
              <a:t>blood pressure (DBP</a:t>
            </a:r>
            <a:r>
              <a:rPr lang="en-US" dirty="0" smtClean="0"/>
              <a:t>), </a:t>
            </a:r>
            <a:r>
              <a:rPr lang="en-US" dirty="0"/>
              <a:t>force exerted by the remaining blood in arteries during ventricular relaxation. </a:t>
            </a:r>
            <a:endParaRPr lang="en-US" dirty="0" smtClean="0"/>
          </a:p>
          <a:p>
            <a:pPr lvl="1"/>
            <a:endParaRPr lang="en-US" dirty="0"/>
          </a:p>
          <a:p>
            <a:pPr lvl="0"/>
            <a:r>
              <a:rPr lang="en-US" dirty="0"/>
              <a:t>Normal blood pressure of a young adult male is </a:t>
            </a:r>
            <a:r>
              <a:rPr lang="en-US" dirty="0" smtClean="0"/>
              <a:t>120mmHg </a:t>
            </a:r>
            <a:r>
              <a:rPr lang="en-US" dirty="0"/>
              <a:t>systolic and </a:t>
            </a:r>
            <a:r>
              <a:rPr lang="en-US" dirty="0" smtClean="0"/>
              <a:t>80mmHg </a:t>
            </a:r>
            <a:r>
              <a:rPr lang="en-US" dirty="0"/>
              <a:t>diastolic.</a:t>
            </a:r>
          </a:p>
          <a:p>
            <a:pPr lvl="1"/>
            <a:r>
              <a:rPr lang="en-US" dirty="0"/>
              <a:t>In females the blood pressure is </a:t>
            </a:r>
            <a:r>
              <a:rPr lang="en-US" dirty="0" smtClean="0"/>
              <a:t>8 </a:t>
            </a:r>
            <a:r>
              <a:rPr lang="en-US" dirty="0"/>
              <a:t>to </a:t>
            </a:r>
            <a:r>
              <a:rPr lang="en-US" dirty="0" smtClean="0"/>
              <a:t>10mmHg </a:t>
            </a:r>
            <a:r>
              <a:rPr lang="en-US" dirty="0"/>
              <a:t>lower.</a:t>
            </a:r>
          </a:p>
          <a:p>
            <a:endParaRPr lang="en-US" dirty="0"/>
          </a:p>
        </p:txBody>
      </p:sp>
      <p:sp>
        <p:nvSpPr>
          <p:cNvPr id="3" name="Title 2"/>
          <p:cNvSpPr>
            <a:spLocks noGrp="1"/>
          </p:cNvSpPr>
          <p:nvPr>
            <p:ph type="title"/>
          </p:nvPr>
        </p:nvSpPr>
        <p:spPr/>
        <p:txBody>
          <a:bodyPr/>
          <a:lstStyle/>
          <a:p>
            <a:r>
              <a:rPr lang="en-US" dirty="0">
                <a:effectLst/>
              </a:rPr>
              <a:t>Measurement of Blood Pressure</a:t>
            </a:r>
            <a:endParaRPr lang="en-US" dirty="0"/>
          </a:p>
        </p:txBody>
      </p:sp>
    </p:spTree>
    <p:extLst>
      <p:ext uri="{BB962C8B-B14F-4D97-AF65-F5344CB8AC3E}">
        <p14:creationId xmlns:p14="http://schemas.microsoft.com/office/powerpoint/2010/main" val="2237237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p:txBody>
          <a:bodyPr/>
          <a:lstStyle/>
          <a:p>
            <a:r>
              <a:rPr lang="en-US" altLang="en-US"/>
              <a:t>Basic structure</a:t>
            </a:r>
          </a:p>
        </p:txBody>
      </p:sp>
      <p:sp>
        <p:nvSpPr>
          <p:cNvPr id="155651" name="Rectangle 3"/>
          <p:cNvSpPr>
            <a:spLocks noGrp="1" noChangeArrowheads="1"/>
          </p:cNvSpPr>
          <p:nvPr>
            <p:ph type="body" idx="1"/>
          </p:nvPr>
        </p:nvSpPr>
        <p:spPr/>
        <p:txBody>
          <a:bodyPr/>
          <a:lstStyle/>
          <a:p>
            <a:pPr marL="571500" indent="-571500"/>
            <a:endParaRPr lang="en-US" altLang="en-US" dirty="0"/>
          </a:p>
          <a:p>
            <a:pPr marL="839788" lvl="1" indent="-495300"/>
            <a:r>
              <a:rPr lang="en-US" altLang="en-US" dirty="0"/>
              <a:t>3 layers or tunics</a:t>
            </a:r>
          </a:p>
          <a:p>
            <a:pPr marL="1090613" lvl="2" indent="-419100">
              <a:buFont typeface="Wingdings" panose="05000000000000000000" pitchFamily="2" charset="2"/>
              <a:buAutoNum type="arabicPeriod"/>
            </a:pPr>
            <a:r>
              <a:rPr lang="en-US" altLang="en-US" dirty="0"/>
              <a:t>Tunica </a:t>
            </a:r>
            <a:r>
              <a:rPr lang="en-US" altLang="en-US" dirty="0" err="1"/>
              <a:t>interna</a:t>
            </a:r>
            <a:r>
              <a:rPr lang="en-US" altLang="en-US" dirty="0"/>
              <a:t> (intima)</a:t>
            </a:r>
          </a:p>
          <a:p>
            <a:pPr marL="1090613" lvl="2" indent="-419100">
              <a:buFont typeface="Wingdings" panose="05000000000000000000" pitchFamily="2" charset="2"/>
              <a:buAutoNum type="arabicPeriod"/>
            </a:pPr>
            <a:r>
              <a:rPr lang="en-US" altLang="en-US" dirty="0"/>
              <a:t>Tunica media</a:t>
            </a:r>
          </a:p>
          <a:p>
            <a:pPr marL="1090613" lvl="2" indent="-419100">
              <a:buFont typeface="Wingdings" panose="05000000000000000000" pitchFamily="2" charset="2"/>
              <a:buAutoNum type="arabicPeriod"/>
            </a:pPr>
            <a:r>
              <a:rPr lang="en-US" altLang="en-US" dirty="0"/>
              <a:t>Tunica externa</a:t>
            </a:r>
          </a:p>
          <a:p>
            <a:pPr marL="839788" lvl="1" indent="-495300"/>
            <a:r>
              <a:rPr lang="en-US" altLang="en-US" dirty="0"/>
              <a:t>Modifications account for 5 types of blood vessels and their structural/ functional differences</a:t>
            </a:r>
          </a:p>
        </p:txBody>
      </p:sp>
    </p:spTree>
    <p:extLst>
      <p:ext uri="{BB962C8B-B14F-4D97-AF65-F5344CB8AC3E}">
        <p14:creationId xmlns:p14="http://schemas.microsoft.com/office/powerpoint/2010/main" val="2721878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7" name="Picture 5" descr="21_01abc"/>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a:xfrm>
            <a:off x="1501775" y="433388"/>
            <a:ext cx="6137275" cy="5540375"/>
          </a:xfrm>
        </p:spPr>
      </p:pic>
    </p:spTree>
    <p:extLst>
      <p:ext uri="{BB962C8B-B14F-4D97-AF65-F5344CB8AC3E}">
        <p14:creationId xmlns:p14="http://schemas.microsoft.com/office/powerpoint/2010/main" val="1526218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lstStyle/>
          <a:p>
            <a:r>
              <a:rPr lang="en-US" altLang="en-US"/>
              <a:t>Structure </a:t>
            </a:r>
          </a:p>
        </p:txBody>
      </p:sp>
      <p:sp>
        <p:nvSpPr>
          <p:cNvPr id="156675" name="Rectangle 3"/>
          <p:cNvSpPr>
            <a:spLocks noGrp="1" noChangeArrowheads="1"/>
          </p:cNvSpPr>
          <p:nvPr>
            <p:ph type="body" idx="1"/>
          </p:nvPr>
        </p:nvSpPr>
        <p:spPr/>
        <p:txBody>
          <a:bodyPr/>
          <a:lstStyle/>
          <a:p>
            <a:pPr>
              <a:lnSpc>
                <a:spcPct val="80000"/>
              </a:lnSpc>
            </a:pPr>
            <a:r>
              <a:rPr lang="en-US" altLang="en-US" sz="2600" dirty="0"/>
              <a:t>Tunica </a:t>
            </a:r>
            <a:r>
              <a:rPr lang="en-US" altLang="en-US" sz="2600" dirty="0" err="1"/>
              <a:t>interna</a:t>
            </a:r>
            <a:r>
              <a:rPr lang="en-US" altLang="en-US" sz="2600" dirty="0"/>
              <a:t> (intima)</a:t>
            </a:r>
          </a:p>
          <a:p>
            <a:pPr lvl="1">
              <a:lnSpc>
                <a:spcPct val="80000"/>
              </a:lnSpc>
            </a:pPr>
            <a:r>
              <a:rPr lang="en-US" altLang="en-US" sz="2200" dirty="0"/>
              <a:t>Inner lining in direct contact with blood</a:t>
            </a:r>
          </a:p>
          <a:p>
            <a:pPr lvl="1">
              <a:lnSpc>
                <a:spcPct val="80000"/>
              </a:lnSpc>
            </a:pPr>
            <a:r>
              <a:rPr lang="en-US" altLang="en-US" sz="2200" dirty="0"/>
              <a:t>Endothelium continuous with endocardial lining of heart</a:t>
            </a:r>
          </a:p>
          <a:p>
            <a:pPr lvl="1">
              <a:lnSpc>
                <a:spcPct val="80000"/>
              </a:lnSpc>
            </a:pPr>
            <a:r>
              <a:rPr lang="en-US" altLang="en-US" sz="2200" dirty="0"/>
              <a:t>Active role in vessel-related activities</a:t>
            </a:r>
          </a:p>
          <a:p>
            <a:pPr>
              <a:lnSpc>
                <a:spcPct val="80000"/>
              </a:lnSpc>
            </a:pPr>
            <a:r>
              <a:rPr lang="en-US" altLang="en-US" sz="2600" dirty="0"/>
              <a:t>Tunica media</a:t>
            </a:r>
          </a:p>
          <a:p>
            <a:pPr lvl="1">
              <a:lnSpc>
                <a:spcPct val="80000"/>
              </a:lnSpc>
            </a:pPr>
            <a:r>
              <a:rPr lang="en-US" altLang="en-US" sz="2200" dirty="0"/>
              <a:t>Muscular and connective tissue layer</a:t>
            </a:r>
          </a:p>
          <a:p>
            <a:pPr lvl="1">
              <a:lnSpc>
                <a:spcPct val="80000"/>
              </a:lnSpc>
            </a:pPr>
            <a:r>
              <a:rPr lang="en-US" altLang="en-US" sz="2200" dirty="0"/>
              <a:t>Greatest variation among vessel types</a:t>
            </a:r>
          </a:p>
          <a:p>
            <a:pPr lvl="1">
              <a:lnSpc>
                <a:spcPct val="80000"/>
              </a:lnSpc>
            </a:pPr>
            <a:r>
              <a:rPr lang="en-US" altLang="en-US" sz="2200" dirty="0"/>
              <a:t>Smooth muscle regulates diameter of lumen</a:t>
            </a:r>
          </a:p>
          <a:p>
            <a:pPr>
              <a:lnSpc>
                <a:spcPct val="80000"/>
              </a:lnSpc>
            </a:pPr>
            <a:r>
              <a:rPr lang="en-US" altLang="en-US" sz="2600" dirty="0"/>
              <a:t>Tunica externa</a:t>
            </a:r>
          </a:p>
          <a:p>
            <a:pPr lvl="1">
              <a:lnSpc>
                <a:spcPct val="80000"/>
              </a:lnSpc>
            </a:pPr>
            <a:r>
              <a:rPr lang="en-US" altLang="en-US" sz="2200" dirty="0"/>
              <a:t>Elastic and collagen fibers</a:t>
            </a:r>
          </a:p>
          <a:p>
            <a:pPr lvl="1">
              <a:lnSpc>
                <a:spcPct val="80000"/>
              </a:lnSpc>
            </a:pPr>
            <a:r>
              <a:rPr lang="en-US" altLang="en-US" sz="2200" dirty="0"/>
              <a:t>Vasa </a:t>
            </a:r>
            <a:r>
              <a:rPr lang="en-US" altLang="en-US" sz="2200" dirty="0" err="1"/>
              <a:t>vasorum</a:t>
            </a:r>
            <a:endParaRPr lang="en-US" altLang="en-US" sz="2200" dirty="0"/>
          </a:p>
          <a:p>
            <a:pPr lvl="1">
              <a:lnSpc>
                <a:spcPct val="80000"/>
              </a:lnSpc>
            </a:pPr>
            <a:r>
              <a:rPr lang="en-US" altLang="en-US" sz="2200" dirty="0"/>
              <a:t>Helps anchor vessel to surrounding tissue</a:t>
            </a:r>
          </a:p>
        </p:txBody>
      </p:sp>
    </p:spTree>
    <p:extLst>
      <p:ext uri="{BB962C8B-B14F-4D97-AF65-F5344CB8AC3E}">
        <p14:creationId xmlns:p14="http://schemas.microsoft.com/office/powerpoint/2010/main" val="42545139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lvl="0"/>
            <a:r>
              <a:rPr lang="en-US" sz="2800" dirty="0" smtClean="0"/>
              <a:t>The lumen is the hollow </a:t>
            </a:r>
            <a:r>
              <a:rPr lang="en-US" sz="2800" dirty="0"/>
              <a:t>space through which the blood </a:t>
            </a:r>
            <a:r>
              <a:rPr lang="en-US" sz="2800" dirty="0" smtClean="0"/>
              <a:t>flows.</a:t>
            </a:r>
            <a:endParaRPr lang="en-US" sz="2800" dirty="0"/>
          </a:p>
          <a:p>
            <a:pPr lvl="0"/>
            <a:r>
              <a:rPr lang="en-US" sz="2800" dirty="0"/>
              <a:t>Three layers surrounding the lumen:</a:t>
            </a:r>
          </a:p>
          <a:p>
            <a:pPr lvl="2"/>
            <a:r>
              <a:rPr lang="en-US" sz="2400" dirty="0" smtClean="0"/>
              <a:t>Tunica interna</a:t>
            </a:r>
          </a:p>
          <a:p>
            <a:pPr lvl="2"/>
            <a:r>
              <a:rPr lang="en-US" sz="2400" dirty="0" smtClean="0"/>
              <a:t>Tunica media</a:t>
            </a:r>
            <a:endParaRPr lang="en-US" sz="2400" dirty="0"/>
          </a:p>
          <a:p>
            <a:pPr lvl="2"/>
            <a:r>
              <a:rPr lang="en-US" sz="2400" dirty="0" smtClean="0"/>
              <a:t>Tunica externa</a:t>
            </a:r>
            <a:endParaRPr lang="en-US" dirty="0"/>
          </a:p>
        </p:txBody>
      </p:sp>
      <p:sp>
        <p:nvSpPr>
          <p:cNvPr id="3" name="Title 2"/>
          <p:cNvSpPr>
            <a:spLocks noGrp="1"/>
          </p:cNvSpPr>
          <p:nvPr>
            <p:ph type="title"/>
          </p:nvPr>
        </p:nvSpPr>
        <p:spPr/>
        <p:txBody>
          <a:bodyPr/>
          <a:lstStyle/>
          <a:p>
            <a:r>
              <a:rPr lang="en-US" dirty="0">
                <a:effectLst/>
              </a:rPr>
              <a:t>Arteries and Arterioles</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7059" r="4958" b="2937"/>
          <a:stretch/>
        </p:blipFill>
        <p:spPr>
          <a:xfrm>
            <a:off x="4038600" y="2895600"/>
            <a:ext cx="4582886" cy="3602731"/>
          </a:xfrm>
          <a:prstGeom prst="rect">
            <a:avLst/>
          </a:prstGeom>
        </p:spPr>
      </p:pic>
    </p:spTree>
    <p:extLst>
      <p:ext uri="{BB962C8B-B14F-4D97-AF65-F5344CB8AC3E}">
        <p14:creationId xmlns:p14="http://schemas.microsoft.com/office/powerpoint/2010/main" val="18074712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381000"/>
            <a:ext cx="8229600" cy="4525963"/>
          </a:xfrm>
        </p:spPr>
        <p:txBody>
          <a:bodyPr>
            <a:normAutofit/>
          </a:bodyPr>
          <a:lstStyle/>
          <a:p>
            <a:pPr lvl="0"/>
            <a:r>
              <a:rPr lang="en-US" b="1" dirty="0" smtClean="0"/>
              <a:t>Vasoconstriction </a:t>
            </a:r>
            <a:r>
              <a:rPr lang="en-US" b="1" dirty="0" smtClean="0">
                <a:sym typeface="Wingdings" panose="05000000000000000000" pitchFamily="2" charset="2"/>
              </a:rPr>
              <a:t></a:t>
            </a:r>
            <a:r>
              <a:rPr lang="en-US" b="1" dirty="0" smtClean="0"/>
              <a:t> </a:t>
            </a:r>
            <a:r>
              <a:rPr lang="en-US" dirty="0"/>
              <a:t>decrease in the size of the lumen </a:t>
            </a:r>
            <a:endParaRPr lang="en-US" dirty="0" smtClean="0"/>
          </a:p>
          <a:p>
            <a:pPr lvl="0"/>
            <a:endParaRPr lang="en-US" dirty="0"/>
          </a:p>
          <a:p>
            <a:pPr marL="109728" lvl="0" indent="0">
              <a:buNone/>
            </a:pPr>
            <a:endParaRPr lang="en-US" dirty="0" smtClean="0"/>
          </a:p>
          <a:p>
            <a:pPr lvl="0"/>
            <a:endParaRPr lang="en-US" dirty="0"/>
          </a:p>
          <a:p>
            <a:pPr lvl="0"/>
            <a:endParaRPr lang="en-US" dirty="0" smtClean="0"/>
          </a:p>
          <a:p>
            <a:pPr lvl="0"/>
            <a:endParaRPr lang="en-US" dirty="0" smtClean="0"/>
          </a:p>
          <a:p>
            <a:pPr lvl="0"/>
            <a:r>
              <a:rPr lang="en-US" b="1" dirty="0" smtClean="0"/>
              <a:t>Vasodilation </a:t>
            </a:r>
            <a:r>
              <a:rPr lang="en-US" b="1" dirty="0" smtClean="0">
                <a:sym typeface="Wingdings" panose="05000000000000000000" pitchFamily="2" charset="2"/>
              </a:rPr>
              <a:t></a:t>
            </a:r>
            <a:r>
              <a:rPr lang="en-US" b="1" dirty="0" smtClean="0"/>
              <a:t> </a:t>
            </a:r>
            <a:r>
              <a:rPr lang="en-US" dirty="0"/>
              <a:t>increase in the size of the </a:t>
            </a:r>
            <a:r>
              <a:rPr lang="en-US" dirty="0" smtClean="0"/>
              <a:t>lumen</a:t>
            </a:r>
            <a:endParaRPr lang="en-US" dirty="0"/>
          </a:p>
        </p:txBody>
      </p:sp>
      <p:pic>
        <p:nvPicPr>
          <p:cNvPr id="4" name="Picture 24" descr="http://classconnection.s3.amazonaws.com/959/flashcards/1239959/jpg/vasodilation1335152970397.jpg"/>
          <p:cNvPicPr>
            <a:picLocks noChangeAspect="1" noChangeArrowheads="1"/>
          </p:cNvPicPr>
          <p:nvPr/>
        </p:nvPicPr>
        <p:blipFill rotWithShape="1">
          <a:blip r:embed="rId3">
            <a:extLst>
              <a:ext uri="{28A0092B-C50C-407E-A947-70E740481C1C}">
                <a14:useLocalDpi xmlns:a14="http://schemas.microsoft.com/office/drawing/2010/main" val="0"/>
              </a:ext>
            </a:extLst>
          </a:blip>
          <a:srcRect l="6699" t="12656" r="9700" b="4022"/>
          <a:stretch/>
        </p:blipFill>
        <p:spPr bwMode="auto">
          <a:xfrm>
            <a:off x="3581400" y="4223657"/>
            <a:ext cx="5254172" cy="22932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9714" y="838200"/>
            <a:ext cx="2353004" cy="2534004"/>
          </a:xfrm>
          <a:prstGeom prst="rect">
            <a:avLst/>
          </a:prstGeom>
        </p:spPr>
      </p:pic>
    </p:spTree>
    <p:extLst>
      <p:ext uri="{BB962C8B-B14F-4D97-AF65-F5344CB8AC3E}">
        <p14:creationId xmlns:p14="http://schemas.microsoft.com/office/powerpoint/2010/main" val="29073650"/>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807</TotalTime>
  <Words>2915</Words>
  <Application>Microsoft Office PowerPoint</Application>
  <PresentationFormat>On-screen Show (4:3)</PresentationFormat>
  <Paragraphs>338</Paragraphs>
  <Slides>47</Slides>
  <Notes>22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47</vt:i4>
      </vt:variant>
    </vt:vector>
  </HeadingPairs>
  <TitlesOfParts>
    <vt:vector size="58" baseType="lpstr">
      <vt:lpstr>宋体</vt:lpstr>
      <vt:lpstr>Arial Black</vt:lpstr>
      <vt:lpstr>Calibri</vt:lpstr>
      <vt:lpstr>Lucida Sans Unicode</vt:lpstr>
      <vt:lpstr>Times New Roman</vt:lpstr>
      <vt:lpstr>Trebuchet MS</vt:lpstr>
      <vt:lpstr>Verdana</vt:lpstr>
      <vt:lpstr>Wingdings</vt:lpstr>
      <vt:lpstr>Wingdings 2</vt:lpstr>
      <vt:lpstr>Wingdings 3</vt:lpstr>
      <vt:lpstr>Concourse</vt:lpstr>
      <vt:lpstr>PowerPoint Presentation</vt:lpstr>
      <vt:lpstr>PowerPoint Presentation</vt:lpstr>
      <vt:lpstr>BLOOD VESSEL STRUCTURE AND FUNCTION</vt:lpstr>
      <vt:lpstr>Distribution of Blood Volume</vt:lpstr>
      <vt:lpstr>Basic structure</vt:lpstr>
      <vt:lpstr>PowerPoint Presentation</vt:lpstr>
      <vt:lpstr>Structure </vt:lpstr>
      <vt:lpstr>Arteries and Arterioles</vt:lpstr>
      <vt:lpstr>PowerPoint Presentation</vt:lpstr>
      <vt:lpstr>PowerPoint Presentation</vt:lpstr>
      <vt:lpstr>Capillaries</vt:lpstr>
      <vt:lpstr>Structure of Capillaries</vt:lpstr>
      <vt:lpstr>Capillary Exchange</vt:lpstr>
      <vt:lpstr>Diffusion</vt:lpstr>
      <vt:lpstr>Bulk Flow (Filtration and Reabsorption)</vt:lpstr>
      <vt:lpstr>PowerPoint Presentation</vt:lpstr>
      <vt:lpstr>Starling’s Law</vt:lpstr>
      <vt:lpstr>PowerPoint Presentation</vt:lpstr>
      <vt:lpstr>PowerPoint Presentation</vt:lpstr>
      <vt:lpstr>Summary of Capillaries</vt:lpstr>
      <vt:lpstr>Venules and Veins</vt:lpstr>
      <vt:lpstr>Veins</vt:lpstr>
      <vt:lpstr>Structure of Venules and Veins</vt:lpstr>
      <vt:lpstr>Generally, lumen of veins wider than that of corresponding artery</vt:lpstr>
      <vt:lpstr>Inner layer forms valves to prevent backflow of blood</vt:lpstr>
      <vt:lpstr> Blood flows out of a vein slowly and more rapidly out of an artery   </vt:lpstr>
      <vt:lpstr>CIRCULATORY ROUTES</vt:lpstr>
      <vt:lpstr>Systemic Circulation</vt:lpstr>
      <vt:lpstr>PowerPoint Presentation</vt:lpstr>
      <vt:lpstr>Pulmonary Circulation</vt:lpstr>
      <vt:lpstr>PowerPoint Presentation</vt:lpstr>
      <vt:lpstr>Venous Return</vt:lpstr>
      <vt:lpstr>Contractions of the Heart</vt:lpstr>
      <vt:lpstr>Skeletal Muscle Pump</vt:lpstr>
      <vt:lpstr>Respiratory Pump</vt:lpstr>
      <vt:lpstr>BLOOD FLOW THROUGH BLOOD VESSELS</vt:lpstr>
      <vt:lpstr>Systolic versus Diastolic</vt:lpstr>
      <vt:lpstr>Resistance</vt:lpstr>
      <vt:lpstr>Regulation of Blood Pressure and Blood Flow</vt:lpstr>
      <vt:lpstr>Hormonal Regulation of Blood Pressure and Blood Flow</vt:lpstr>
      <vt:lpstr>PowerPoint Presentation</vt:lpstr>
      <vt:lpstr>PowerPoint Presentation</vt:lpstr>
      <vt:lpstr>PowerPoint Presentation</vt:lpstr>
      <vt:lpstr>Hepatic Portal Circulation</vt:lpstr>
      <vt:lpstr>Fetal Circulation</vt:lpstr>
      <vt:lpstr>CHECKING CIRCULATION</vt:lpstr>
      <vt:lpstr>Measurement of Blood Pressure</vt:lpstr>
    </vt:vector>
  </TitlesOfParts>
  <Company>Boyertown Area School District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Shumock, Elisabeth</dc:creator>
  <cp:lastModifiedBy>Microsoft account</cp:lastModifiedBy>
  <cp:revision>59</cp:revision>
  <dcterms:created xsi:type="dcterms:W3CDTF">2014-03-09T14:43:30Z</dcterms:created>
  <dcterms:modified xsi:type="dcterms:W3CDTF">2023-02-12T07:12:14Z</dcterms:modified>
</cp:coreProperties>
</file>